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87" r:id="rId1"/>
  </p:sldMasterIdLst>
  <p:notesMasterIdLst>
    <p:notesMasterId r:id="rId36"/>
  </p:notesMasterIdLst>
  <p:handoutMasterIdLst>
    <p:handoutMasterId r:id="rId37"/>
  </p:handoutMasterIdLst>
  <p:sldIdLst>
    <p:sldId id="300" r:id="rId2"/>
    <p:sldId id="357" r:id="rId3"/>
    <p:sldId id="362" r:id="rId4"/>
    <p:sldId id="364" r:id="rId5"/>
    <p:sldId id="365" r:id="rId6"/>
    <p:sldId id="366" r:id="rId7"/>
    <p:sldId id="367" r:id="rId8"/>
    <p:sldId id="363" r:id="rId9"/>
    <p:sldId id="393" r:id="rId10"/>
    <p:sldId id="376" r:id="rId11"/>
    <p:sldId id="369" r:id="rId12"/>
    <p:sldId id="370" r:id="rId13"/>
    <p:sldId id="371" r:id="rId14"/>
    <p:sldId id="372" r:id="rId15"/>
    <p:sldId id="373" r:id="rId16"/>
    <p:sldId id="291" r:id="rId17"/>
    <p:sldId id="374" r:id="rId18"/>
    <p:sldId id="375" r:id="rId19"/>
    <p:sldId id="387" r:id="rId20"/>
    <p:sldId id="377" r:id="rId21"/>
    <p:sldId id="378" r:id="rId22"/>
    <p:sldId id="379" r:id="rId23"/>
    <p:sldId id="380" r:id="rId24"/>
    <p:sldId id="381" r:id="rId25"/>
    <p:sldId id="382" r:id="rId26"/>
    <p:sldId id="383" r:id="rId27"/>
    <p:sldId id="384" r:id="rId28"/>
    <p:sldId id="385" r:id="rId29"/>
    <p:sldId id="386" r:id="rId30"/>
    <p:sldId id="388" r:id="rId31"/>
    <p:sldId id="389" r:id="rId32"/>
    <p:sldId id="390" r:id="rId33"/>
    <p:sldId id="391" r:id="rId34"/>
    <p:sldId id="392" r:id="rId35"/>
  </p:sldIdLst>
  <p:sldSz cx="9144000" cy="6858000" type="screen4x3"/>
  <p:notesSz cx="6858000" cy="90678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4272">
          <p15:clr>
            <a:srgbClr val="A4A3A4"/>
          </p15:clr>
        </p15:guide>
        <p15:guide id="2" pos="96">
          <p15:clr>
            <a:srgbClr val="A4A3A4"/>
          </p15:clr>
        </p15:guide>
      </p15:sldGuideLst>
    </p:ext>
    <p:ext uri="{2D200454-40CA-4A62-9FC3-DE9A4176ACB9}">
      <p15:notesGuideLst xmlns:p15="http://schemas.microsoft.com/office/powerpoint/2012/main">
        <p15:guide id="1" orient="horz" pos="285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32B30-C638-834A-85EA-16E5FAFFD75F}" v="2" dt="2019-10-14T15:22:57.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93846" autoAdjust="0"/>
  </p:normalViewPr>
  <p:slideViewPr>
    <p:cSldViewPr>
      <p:cViewPr varScale="1">
        <p:scale>
          <a:sx n="116" d="100"/>
          <a:sy n="116" d="100"/>
        </p:scale>
        <p:origin x="1416" y="192"/>
      </p:cViewPr>
      <p:guideLst>
        <p:guide orient="horz" pos="4272"/>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4"/>
    </p:cViewPr>
  </p:sorterViewPr>
  <p:notesViewPr>
    <p:cSldViewPr>
      <p:cViewPr>
        <p:scale>
          <a:sx n="100" d="100"/>
          <a:sy n="100" d="100"/>
        </p:scale>
        <p:origin x="-557" y="2549"/>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59CEE-84AB-2143-A54D-0F643A24D987}" type="doc">
      <dgm:prSet loTypeId="urn:microsoft.com/office/officeart/2005/8/layout/pyramid2" loCatId="pyramid" qsTypeId="urn:microsoft.com/office/officeart/2005/8/quickstyle/simple4" qsCatId="simple" csTypeId="urn:microsoft.com/office/officeart/2005/8/colors/accent1_2" csCatId="accent1" phldr="1"/>
      <dgm:spPr/>
    </dgm:pt>
    <dgm:pt modelId="{0197C84E-C1D1-6944-8B75-E0CDBF5BBF1D}">
      <dgm:prSet phldrT="[Text]"/>
      <dgm:spPr>
        <a:solidFill>
          <a:schemeClr val="bg1">
            <a:lumMod val="85000"/>
          </a:schemeClr>
        </a:solidFill>
      </dgm:spPr>
      <dgm:t>
        <a:bodyPr/>
        <a:lstStyle/>
        <a:p>
          <a:r>
            <a:rPr lang="en-US" dirty="0"/>
            <a:t>Work Processes</a:t>
          </a:r>
        </a:p>
      </dgm:t>
    </dgm:pt>
    <dgm:pt modelId="{C732F86F-32B8-4B48-AB1B-8EF8E972C9B9}" type="parTrans" cxnId="{C200E144-FBB0-6548-A207-EBCA4B8883C9}">
      <dgm:prSet/>
      <dgm:spPr/>
      <dgm:t>
        <a:bodyPr/>
        <a:lstStyle/>
        <a:p>
          <a:endParaRPr lang="en-US"/>
        </a:p>
      </dgm:t>
    </dgm:pt>
    <dgm:pt modelId="{4C54EBC6-8FB9-7A4B-A650-F2C10D2FEC9C}" type="sibTrans" cxnId="{C200E144-FBB0-6548-A207-EBCA4B8883C9}">
      <dgm:prSet/>
      <dgm:spPr/>
      <dgm:t>
        <a:bodyPr/>
        <a:lstStyle/>
        <a:p>
          <a:endParaRPr lang="en-US"/>
        </a:p>
      </dgm:t>
    </dgm:pt>
    <dgm:pt modelId="{38023E66-C854-5042-938E-995C751ED08F}">
      <dgm:prSet phldrT="[Text]"/>
      <dgm:spPr>
        <a:solidFill>
          <a:schemeClr val="bg1">
            <a:lumMod val="85000"/>
          </a:schemeClr>
        </a:solidFill>
      </dgm:spPr>
      <dgm:t>
        <a:bodyPr/>
        <a:lstStyle/>
        <a:p>
          <a:r>
            <a:rPr lang="en-US" dirty="0"/>
            <a:t>Structural Boundaries</a:t>
          </a:r>
        </a:p>
      </dgm:t>
    </dgm:pt>
    <dgm:pt modelId="{DB657042-B3A0-404F-9364-4E5DA6374A5B}" type="parTrans" cxnId="{7F0E2719-9A36-6C46-88AF-AC5EF277196A}">
      <dgm:prSet/>
      <dgm:spPr/>
      <dgm:t>
        <a:bodyPr/>
        <a:lstStyle/>
        <a:p>
          <a:endParaRPr lang="en-US"/>
        </a:p>
      </dgm:t>
    </dgm:pt>
    <dgm:pt modelId="{1DDF5A0D-38CE-9547-82B4-49D4ABACB9F2}" type="sibTrans" cxnId="{7F0E2719-9A36-6C46-88AF-AC5EF277196A}">
      <dgm:prSet/>
      <dgm:spPr/>
      <dgm:t>
        <a:bodyPr/>
        <a:lstStyle/>
        <a:p>
          <a:endParaRPr lang="en-US"/>
        </a:p>
      </dgm:t>
    </dgm:pt>
    <dgm:pt modelId="{869783DC-CE84-3B43-9A54-05A36994E67A}">
      <dgm:prSet phldrT="[Text]"/>
      <dgm:spPr>
        <a:solidFill>
          <a:schemeClr val="bg1">
            <a:lumMod val="85000"/>
          </a:schemeClr>
        </a:solidFill>
      </dgm:spPr>
      <dgm:t>
        <a:bodyPr/>
        <a:lstStyle/>
        <a:p>
          <a:r>
            <a:rPr lang="en-US" dirty="0"/>
            <a:t>Roles/Responsibilities</a:t>
          </a:r>
        </a:p>
      </dgm:t>
    </dgm:pt>
    <dgm:pt modelId="{F88513D6-3589-B743-822D-9CDC8B6E5C37}" type="parTrans" cxnId="{63754102-9445-EC44-BE5E-6F0F057621A5}">
      <dgm:prSet/>
      <dgm:spPr/>
      <dgm:t>
        <a:bodyPr/>
        <a:lstStyle/>
        <a:p>
          <a:endParaRPr lang="en-US"/>
        </a:p>
      </dgm:t>
    </dgm:pt>
    <dgm:pt modelId="{E46F81B0-6919-1442-AE26-5AF4CF813693}" type="sibTrans" cxnId="{63754102-9445-EC44-BE5E-6F0F057621A5}">
      <dgm:prSet/>
      <dgm:spPr/>
      <dgm:t>
        <a:bodyPr/>
        <a:lstStyle/>
        <a:p>
          <a:endParaRPr lang="en-US"/>
        </a:p>
      </dgm:t>
    </dgm:pt>
    <dgm:pt modelId="{C9B265AE-B921-DD46-AC9D-76D6EA097750}">
      <dgm:prSet/>
      <dgm:spPr>
        <a:solidFill>
          <a:schemeClr val="bg1">
            <a:lumMod val="85000"/>
          </a:schemeClr>
        </a:solidFill>
      </dgm:spPr>
      <dgm:t>
        <a:bodyPr/>
        <a:lstStyle/>
        <a:p>
          <a:r>
            <a:rPr lang="en-US" dirty="0"/>
            <a:t>Work Group Deliverables</a:t>
          </a:r>
        </a:p>
      </dgm:t>
    </dgm:pt>
    <dgm:pt modelId="{1893E309-5F64-F046-9691-C8186F89C06E}" type="parTrans" cxnId="{0F60217B-1C65-F645-A58A-5F8AF994E29B}">
      <dgm:prSet/>
      <dgm:spPr/>
      <dgm:t>
        <a:bodyPr/>
        <a:lstStyle/>
        <a:p>
          <a:endParaRPr lang="en-US"/>
        </a:p>
      </dgm:t>
    </dgm:pt>
    <dgm:pt modelId="{887B242E-96C4-054C-91CD-D83430C233B8}" type="sibTrans" cxnId="{0F60217B-1C65-F645-A58A-5F8AF994E29B}">
      <dgm:prSet/>
      <dgm:spPr/>
      <dgm:t>
        <a:bodyPr/>
        <a:lstStyle/>
        <a:p>
          <a:endParaRPr lang="en-US"/>
        </a:p>
      </dgm:t>
    </dgm:pt>
    <dgm:pt modelId="{59203788-A041-1245-B18C-BDF05FD65783}">
      <dgm:prSet/>
      <dgm:spPr>
        <a:solidFill>
          <a:schemeClr val="bg1">
            <a:lumMod val="85000"/>
          </a:schemeClr>
        </a:solidFill>
      </dgm:spPr>
      <dgm:t>
        <a:bodyPr/>
        <a:lstStyle/>
        <a:p>
          <a:r>
            <a:rPr lang="en-US" dirty="0"/>
            <a:t>Information Flows</a:t>
          </a:r>
        </a:p>
      </dgm:t>
    </dgm:pt>
    <dgm:pt modelId="{4EBBED92-1D44-3D4B-BF9F-E576CA57F19E}" type="parTrans" cxnId="{89C5BD8E-82B5-B54C-83AD-9C0DA365583E}">
      <dgm:prSet/>
      <dgm:spPr/>
      <dgm:t>
        <a:bodyPr/>
        <a:lstStyle/>
        <a:p>
          <a:endParaRPr lang="en-US"/>
        </a:p>
      </dgm:t>
    </dgm:pt>
    <dgm:pt modelId="{0869D66A-07B9-9142-8881-6ECD3711CDD5}" type="sibTrans" cxnId="{89C5BD8E-82B5-B54C-83AD-9C0DA365583E}">
      <dgm:prSet/>
      <dgm:spPr/>
      <dgm:t>
        <a:bodyPr/>
        <a:lstStyle/>
        <a:p>
          <a:endParaRPr lang="en-US"/>
        </a:p>
      </dgm:t>
    </dgm:pt>
    <dgm:pt modelId="{D1E30BB7-E07E-E14E-926B-848ADCF677D7}">
      <dgm:prSet/>
      <dgm:spPr>
        <a:solidFill>
          <a:schemeClr val="bg1">
            <a:lumMod val="85000"/>
          </a:schemeClr>
        </a:solidFill>
      </dgm:spPr>
      <dgm:t>
        <a:bodyPr/>
        <a:lstStyle/>
        <a:p>
          <a:r>
            <a:rPr lang="en-US" dirty="0"/>
            <a:t>Integration Mechanisms</a:t>
          </a:r>
        </a:p>
      </dgm:t>
    </dgm:pt>
    <dgm:pt modelId="{D75EC2FD-11A3-314D-88AC-A302E3BE398F}" type="parTrans" cxnId="{8105D75D-E03F-584D-AE9A-3B1D403BE29C}">
      <dgm:prSet/>
      <dgm:spPr/>
      <dgm:t>
        <a:bodyPr/>
        <a:lstStyle/>
        <a:p>
          <a:endParaRPr lang="en-US"/>
        </a:p>
      </dgm:t>
    </dgm:pt>
    <dgm:pt modelId="{48ECCBD7-271F-EA4F-8C7C-AABC22F4F97F}" type="sibTrans" cxnId="{8105D75D-E03F-584D-AE9A-3B1D403BE29C}">
      <dgm:prSet/>
      <dgm:spPr/>
      <dgm:t>
        <a:bodyPr/>
        <a:lstStyle/>
        <a:p>
          <a:endParaRPr lang="en-US"/>
        </a:p>
      </dgm:t>
    </dgm:pt>
    <dgm:pt modelId="{BEB0810A-D655-8C46-9476-3F5EB7EBEF84}" type="pres">
      <dgm:prSet presAssocID="{F3259CEE-84AB-2143-A54D-0F643A24D987}" presName="compositeShape" presStyleCnt="0">
        <dgm:presLayoutVars>
          <dgm:dir/>
          <dgm:resizeHandles/>
        </dgm:presLayoutVars>
      </dgm:prSet>
      <dgm:spPr/>
    </dgm:pt>
    <dgm:pt modelId="{7195882E-9073-9D4F-B602-6EFDDD04DEBE}" type="pres">
      <dgm:prSet presAssocID="{F3259CEE-84AB-2143-A54D-0F643A24D987}" presName="pyramid" presStyleLbl="node1" presStyleIdx="0" presStyleCnt="1"/>
      <dgm:spPr>
        <a:solidFill>
          <a:schemeClr val="tx2">
            <a:lumMod val="40000"/>
            <a:lumOff val="60000"/>
          </a:schemeClr>
        </a:solidFill>
      </dgm:spPr>
    </dgm:pt>
    <dgm:pt modelId="{3C456490-B198-C94D-A102-B31082E88653}" type="pres">
      <dgm:prSet presAssocID="{F3259CEE-84AB-2143-A54D-0F643A24D987}" presName="theList" presStyleCnt="0"/>
      <dgm:spPr/>
    </dgm:pt>
    <dgm:pt modelId="{A0E6A3C3-4D30-0D4A-9A4A-5BC5388BAE46}" type="pres">
      <dgm:prSet presAssocID="{0197C84E-C1D1-6944-8B75-E0CDBF5BBF1D}" presName="aNode" presStyleLbl="fgAcc1" presStyleIdx="0" presStyleCnt="6" custLinFactNeighborY="-73335">
        <dgm:presLayoutVars>
          <dgm:bulletEnabled val="1"/>
        </dgm:presLayoutVars>
      </dgm:prSet>
      <dgm:spPr/>
    </dgm:pt>
    <dgm:pt modelId="{6163A372-2D35-0D48-928E-4C576EA639AD}" type="pres">
      <dgm:prSet presAssocID="{0197C84E-C1D1-6944-8B75-E0CDBF5BBF1D}" presName="aSpace" presStyleCnt="0"/>
      <dgm:spPr/>
    </dgm:pt>
    <dgm:pt modelId="{B96479BB-12EE-4041-A8C7-893CE2B2FA0A}" type="pres">
      <dgm:prSet presAssocID="{38023E66-C854-5042-938E-995C751ED08F}" presName="aNode" presStyleLbl="fgAcc1" presStyleIdx="1" presStyleCnt="6" custLinFactNeighborY="-73335">
        <dgm:presLayoutVars>
          <dgm:bulletEnabled val="1"/>
        </dgm:presLayoutVars>
      </dgm:prSet>
      <dgm:spPr/>
    </dgm:pt>
    <dgm:pt modelId="{32A45416-1C33-6743-A055-3E96D3D6EDE5}" type="pres">
      <dgm:prSet presAssocID="{38023E66-C854-5042-938E-995C751ED08F}" presName="aSpace" presStyleCnt="0"/>
      <dgm:spPr/>
    </dgm:pt>
    <dgm:pt modelId="{709DD004-A1C3-914E-B9DB-AF2C0978B76D}" type="pres">
      <dgm:prSet presAssocID="{869783DC-CE84-3B43-9A54-05A36994E67A}" presName="aNode" presStyleLbl="fgAcc1" presStyleIdx="2" presStyleCnt="6" custLinFactNeighborY="-73335">
        <dgm:presLayoutVars>
          <dgm:bulletEnabled val="1"/>
        </dgm:presLayoutVars>
      </dgm:prSet>
      <dgm:spPr/>
    </dgm:pt>
    <dgm:pt modelId="{C434CA41-8F65-454C-86CD-DFDB9441E4D6}" type="pres">
      <dgm:prSet presAssocID="{869783DC-CE84-3B43-9A54-05A36994E67A}" presName="aSpace" presStyleCnt="0"/>
      <dgm:spPr/>
    </dgm:pt>
    <dgm:pt modelId="{0D14DACF-1856-B645-9545-EEAD59552DD9}" type="pres">
      <dgm:prSet presAssocID="{C9B265AE-B921-DD46-AC9D-76D6EA097750}" presName="aNode" presStyleLbl="fgAcc1" presStyleIdx="3" presStyleCnt="6" custLinFactNeighborY="-73335">
        <dgm:presLayoutVars>
          <dgm:bulletEnabled val="1"/>
        </dgm:presLayoutVars>
      </dgm:prSet>
      <dgm:spPr/>
    </dgm:pt>
    <dgm:pt modelId="{CE98D1AC-BA65-114E-AADD-7286D3FFB4E9}" type="pres">
      <dgm:prSet presAssocID="{C9B265AE-B921-DD46-AC9D-76D6EA097750}" presName="aSpace" presStyleCnt="0"/>
      <dgm:spPr/>
    </dgm:pt>
    <dgm:pt modelId="{40698C6F-D5A5-9045-BA0E-A250EE3C58CE}" type="pres">
      <dgm:prSet presAssocID="{59203788-A041-1245-B18C-BDF05FD65783}" presName="aNode" presStyleLbl="fgAcc1" presStyleIdx="4" presStyleCnt="6" custLinFactNeighborY="-73335">
        <dgm:presLayoutVars>
          <dgm:bulletEnabled val="1"/>
        </dgm:presLayoutVars>
      </dgm:prSet>
      <dgm:spPr/>
    </dgm:pt>
    <dgm:pt modelId="{38B9710C-9D94-3F43-9AF0-73BFB923C9D1}" type="pres">
      <dgm:prSet presAssocID="{59203788-A041-1245-B18C-BDF05FD65783}" presName="aSpace" presStyleCnt="0"/>
      <dgm:spPr/>
    </dgm:pt>
    <dgm:pt modelId="{656846F2-238E-8C40-97C7-2CA1A8AA44E0}" type="pres">
      <dgm:prSet presAssocID="{D1E30BB7-E07E-E14E-926B-848ADCF677D7}" presName="aNode" presStyleLbl="fgAcc1" presStyleIdx="5" presStyleCnt="6" custLinFactNeighborY="-73335">
        <dgm:presLayoutVars>
          <dgm:bulletEnabled val="1"/>
        </dgm:presLayoutVars>
      </dgm:prSet>
      <dgm:spPr/>
    </dgm:pt>
    <dgm:pt modelId="{372FEB0B-0C36-F148-AB8F-FD66A7D8941B}" type="pres">
      <dgm:prSet presAssocID="{D1E30BB7-E07E-E14E-926B-848ADCF677D7}" presName="aSpace" presStyleCnt="0"/>
      <dgm:spPr/>
    </dgm:pt>
  </dgm:ptLst>
  <dgm:cxnLst>
    <dgm:cxn modelId="{63754102-9445-EC44-BE5E-6F0F057621A5}" srcId="{F3259CEE-84AB-2143-A54D-0F643A24D987}" destId="{869783DC-CE84-3B43-9A54-05A36994E67A}" srcOrd="2" destOrd="0" parTransId="{F88513D6-3589-B743-822D-9CDC8B6E5C37}" sibTransId="{E46F81B0-6919-1442-AE26-5AF4CF813693}"/>
    <dgm:cxn modelId="{7101F602-1F3A-7646-9C0B-E55BD6EB8998}" type="presOf" srcId="{F3259CEE-84AB-2143-A54D-0F643A24D987}" destId="{BEB0810A-D655-8C46-9476-3F5EB7EBEF84}" srcOrd="0" destOrd="0" presId="urn:microsoft.com/office/officeart/2005/8/layout/pyramid2"/>
    <dgm:cxn modelId="{C5665D03-73AE-CF48-9FFC-C5A22C0790A3}" type="presOf" srcId="{38023E66-C854-5042-938E-995C751ED08F}" destId="{B96479BB-12EE-4041-A8C7-893CE2B2FA0A}" srcOrd="0" destOrd="0" presId="urn:microsoft.com/office/officeart/2005/8/layout/pyramid2"/>
    <dgm:cxn modelId="{7F0E2719-9A36-6C46-88AF-AC5EF277196A}" srcId="{F3259CEE-84AB-2143-A54D-0F643A24D987}" destId="{38023E66-C854-5042-938E-995C751ED08F}" srcOrd="1" destOrd="0" parTransId="{DB657042-B3A0-404F-9364-4E5DA6374A5B}" sibTransId="{1DDF5A0D-38CE-9547-82B4-49D4ABACB9F2}"/>
    <dgm:cxn modelId="{C200E144-FBB0-6548-A207-EBCA4B8883C9}" srcId="{F3259CEE-84AB-2143-A54D-0F643A24D987}" destId="{0197C84E-C1D1-6944-8B75-E0CDBF5BBF1D}" srcOrd="0" destOrd="0" parTransId="{C732F86F-32B8-4B48-AB1B-8EF8E972C9B9}" sibTransId="{4C54EBC6-8FB9-7A4B-A650-F2C10D2FEC9C}"/>
    <dgm:cxn modelId="{AE9C784C-AD38-5C4F-99CE-5954C926E3B4}" type="presOf" srcId="{D1E30BB7-E07E-E14E-926B-848ADCF677D7}" destId="{656846F2-238E-8C40-97C7-2CA1A8AA44E0}" srcOrd="0" destOrd="0" presId="urn:microsoft.com/office/officeart/2005/8/layout/pyramid2"/>
    <dgm:cxn modelId="{8105D75D-E03F-584D-AE9A-3B1D403BE29C}" srcId="{F3259CEE-84AB-2143-A54D-0F643A24D987}" destId="{D1E30BB7-E07E-E14E-926B-848ADCF677D7}" srcOrd="5" destOrd="0" parTransId="{D75EC2FD-11A3-314D-88AC-A302E3BE398F}" sibTransId="{48ECCBD7-271F-EA4F-8C7C-AABC22F4F97F}"/>
    <dgm:cxn modelId="{0F60217B-1C65-F645-A58A-5F8AF994E29B}" srcId="{F3259CEE-84AB-2143-A54D-0F643A24D987}" destId="{C9B265AE-B921-DD46-AC9D-76D6EA097750}" srcOrd="3" destOrd="0" parTransId="{1893E309-5F64-F046-9691-C8186F89C06E}" sibTransId="{887B242E-96C4-054C-91CD-D83430C233B8}"/>
    <dgm:cxn modelId="{89C5BD8E-82B5-B54C-83AD-9C0DA365583E}" srcId="{F3259CEE-84AB-2143-A54D-0F643A24D987}" destId="{59203788-A041-1245-B18C-BDF05FD65783}" srcOrd="4" destOrd="0" parTransId="{4EBBED92-1D44-3D4B-BF9F-E576CA57F19E}" sibTransId="{0869D66A-07B9-9142-8881-6ECD3711CDD5}"/>
    <dgm:cxn modelId="{8671C7AB-2BEC-AA43-9E1A-A5B597F8E49B}" type="presOf" srcId="{59203788-A041-1245-B18C-BDF05FD65783}" destId="{40698C6F-D5A5-9045-BA0E-A250EE3C58CE}" srcOrd="0" destOrd="0" presId="urn:microsoft.com/office/officeart/2005/8/layout/pyramid2"/>
    <dgm:cxn modelId="{2BE612C8-B647-3F43-82F4-5465775E711D}" type="presOf" srcId="{0197C84E-C1D1-6944-8B75-E0CDBF5BBF1D}" destId="{A0E6A3C3-4D30-0D4A-9A4A-5BC5388BAE46}" srcOrd="0" destOrd="0" presId="urn:microsoft.com/office/officeart/2005/8/layout/pyramid2"/>
    <dgm:cxn modelId="{CA4861E9-BFFB-4E49-8386-75777B3EFDEF}" type="presOf" srcId="{869783DC-CE84-3B43-9A54-05A36994E67A}" destId="{709DD004-A1C3-914E-B9DB-AF2C0978B76D}" srcOrd="0" destOrd="0" presId="urn:microsoft.com/office/officeart/2005/8/layout/pyramid2"/>
    <dgm:cxn modelId="{7B9341FE-C431-EA4F-AB57-083BC360E83F}" type="presOf" srcId="{C9B265AE-B921-DD46-AC9D-76D6EA097750}" destId="{0D14DACF-1856-B645-9545-EEAD59552DD9}" srcOrd="0" destOrd="0" presId="urn:microsoft.com/office/officeart/2005/8/layout/pyramid2"/>
    <dgm:cxn modelId="{5AAEDB8B-9DDE-4A41-81FC-2286AA7E1CEA}" type="presParOf" srcId="{BEB0810A-D655-8C46-9476-3F5EB7EBEF84}" destId="{7195882E-9073-9D4F-B602-6EFDDD04DEBE}" srcOrd="0" destOrd="0" presId="urn:microsoft.com/office/officeart/2005/8/layout/pyramid2"/>
    <dgm:cxn modelId="{CB078EBE-97BF-9D4B-B9C4-08E69E30F0C3}" type="presParOf" srcId="{BEB0810A-D655-8C46-9476-3F5EB7EBEF84}" destId="{3C456490-B198-C94D-A102-B31082E88653}" srcOrd="1" destOrd="0" presId="urn:microsoft.com/office/officeart/2005/8/layout/pyramid2"/>
    <dgm:cxn modelId="{4D566F1C-4CAE-074F-AA94-4824F9EE698F}" type="presParOf" srcId="{3C456490-B198-C94D-A102-B31082E88653}" destId="{A0E6A3C3-4D30-0D4A-9A4A-5BC5388BAE46}" srcOrd="0" destOrd="0" presId="urn:microsoft.com/office/officeart/2005/8/layout/pyramid2"/>
    <dgm:cxn modelId="{82D8AEC2-2A4D-554C-A70C-1BA31440FC21}" type="presParOf" srcId="{3C456490-B198-C94D-A102-B31082E88653}" destId="{6163A372-2D35-0D48-928E-4C576EA639AD}" srcOrd="1" destOrd="0" presId="urn:microsoft.com/office/officeart/2005/8/layout/pyramid2"/>
    <dgm:cxn modelId="{7572776A-42D6-0245-806A-7C7261004DB3}" type="presParOf" srcId="{3C456490-B198-C94D-A102-B31082E88653}" destId="{B96479BB-12EE-4041-A8C7-893CE2B2FA0A}" srcOrd="2" destOrd="0" presId="urn:microsoft.com/office/officeart/2005/8/layout/pyramid2"/>
    <dgm:cxn modelId="{0D7C66C4-7F3E-D848-912E-816128D1BB92}" type="presParOf" srcId="{3C456490-B198-C94D-A102-B31082E88653}" destId="{32A45416-1C33-6743-A055-3E96D3D6EDE5}" srcOrd="3" destOrd="0" presId="urn:microsoft.com/office/officeart/2005/8/layout/pyramid2"/>
    <dgm:cxn modelId="{D975DED8-A78E-3642-BED9-853F213FE51E}" type="presParOf" srcId="{3C456490-B198-C94D-A102-B31082E88653}" destId="{709DD004-A1C3-914E-B9DB-AF2C0978B76D}" srcOrd="4" destOrd="0" presId="urn:microsoft.com/office/officeart/2005/8/layout/pyramid2"/>
    <dgm:cxn modelId="{316E74BF-C146-5547-B777-0D30CF1F6064}" type="presParOf" srcId="{3C456490-B198-C94D-A102-B31082E88653}" destId="{C434CA41-8F65-454C-86CD-DFDB9441E4D6}" srcOrd="5" destOrd="0" presId="urn:microsoft.com/office/officeart/2005/8/layout/pyramid2"/>
    <dgm:cxn modelId="{A6EE5F2F-1BB4-D746-BBD5-0251B56D54FE}" type="presParOf" srcId="{3C456490-B198-C94D-A102-B31082E88653}" destId="{0D14DACF-1856-B645-9545-EEAD59552DD9}" srcOrd="6" destOrd="0" presId="urn:microsoft.com/office/officeart/2005/8/layout/pyramid2"/>
    <dgm:cxn modelId="{C593135C-EE9D-C24D-B5D2-A25B99A71F37}" type="presParOf" srcId="{3C456490-B198-C94D-A102-B31082E88653}" destId="{CE98D1AC-BA65-114E-AADD-7286D3FFB4E9}" srcOrd="7" destOrd="0" presId="urn:microsoft.com/office/officeart/2005/8/layout/pyramid2"/>
    <dgm:cxn modelId="{09ECCE1A-1991-0147-964D-AD0F20C79BA3}" type="presParOf" srcId="{3C456490-B198-C94D-A102-B31082E88653}" destId="{40698C6F-D5A5-9045-BA0E-A250EE3C58CE}" srcOrd="8" destOrd="0" presId="urn:microsoft.com/office/officeart/2005/8/layout/pyramid2"/>
    <dgm:cxn modelId="{BBAF5274-65FB-F54D-9420-8A89BA829D10}" type="presParOf" srcId="{3C456490-B198-C94D-A102-B31082E88653}" destId="{38B9710C-9D94-3F43-9AF0-73BFB923C9D1}" srcOrd="9" destOrd="0" presId="urn:microsoft.com/office/officeart/2005/8/layout/pyramid2"/>
    <dgm:cxn modelId="{20577D64-CF60-DB4A-A13C-1BA792A2B488}" type="presParOf" srcId="{3C456490-B198-C94D-A102-B31082E88653}" destId="{656846F2-238E-8C40-97C7-2CA1A8AA44E0}" srcOrd="10" destOrd="0" presId="urn:microsoft.com/office/officeart/2005/8/layout/pyramid2"/>
    <dgm:cxn modelId="{9BBCBB9D-DD9A-4A44-9BDB-685D3BC36291}" type="presParOf" srcId="{3C456490-B198-C94D-A102-B31082E88653}" destId="{372FEB0B-0C36-F148-AB8F-FD66A7D8941B}"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D9929-9D6D-7A4A-BD59-BE5D52ED9CCC}"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35430E11-6C5B-A848-922F-6590C123D85D}">
      <dgm:prSet phldrT="[Text]"/>
      <dgm:spPr>
        <a:solidFill>
          <a:schemeClr val="tx2">
            <a:lumMod val="40000"/>
            <a:lumOff val="60000"/>
          </a:schemeClr>
        </a:solidFill>
      </dgm:spPr>
      <dgm:t>
        <a:bodyPr/>
        <a:lstStyle/>
        <a:p>
          <a:pPr algn="ctr"/>
          <a:r>
            <a:rPr lang="en-US" dirty="0">
              <a:solidFill>
                <a:schemeClr val="tx1"/>
              </a:solidFill>
            </a:rPr>
            <a:t>Produces large financial impact	</a:t>
          </a:r>
        </a:p>
      </dgm:t>
    </dgm:pt>
    <dgm:pt modelId="{697255AE-B7ED-DA42-A1BC-A546EC66EAF9}" type="parTrans" cxnId="{AB999C1D-3978-3449-BC50-6ED5443EDAF8}">
      <dgm:prSet/>
      <dgm:spPr/>
      <dgm:t>
        <a:bodyPr/>
        <a:lstStyle/>
        <a:p>
          <a:endParaRPr lang="en-US"/>
        </a:p>
      </dgm:t>
    </dgm:pt>
    <dgm:pt modelId="{3B5A833A-FDEC-334D-97EB-31A446F258F5}" type="sibTrans" cxnId="{AB999C1D-3978-3449-BC50-6ED5443EDAF8}">
      <dgm:prSet/>
      <dgm:spPr/>
      <dgm:t>
        <a:bodyPr/>
        <a:lstStyle/>
        <a:p>
          <a:endParaRPr lang="en-US"/>
        </a:p>
      </dgm:t>
    </dgm:pt>
    <dgm:pt modelId="{EA47D979-BED1-2940-97F8-F8D627F50048}">
      <dgm:prSet phldrT="[Text]"/>
      <dgm:spPr>
        <a:solidFill>
          <a:schemeClr val="tx2">
            <a:lumMod val="40000"/>
            <a:lumOff val="60000"/>
          </a:schemeClr>
        </a:solidFill>
      </dgm:spPr>
      <dgm:t>
        <a:bodyPr/>
        <a:lstStyle/>
        <a:p>
          <a:r>
            <a:rPr lang="en-US" dirty="0">
              <a:solidFill>
                <a:schemeClr val="tx1"/>
              </a:solidFill>
            </a:rPr>
            <a:t>Causes other variances</a:t>
          </a:r>
        </a:p>
      </dgm:t>
    </dgm:pt>
    <dgm:pt modelId="{78F88699-29FF-0341-A9FC-90EE15A3D106}" type="parTrans" cxnId="{FFB6499A-674D-3745-996A-6CECCC4CBBED}">
      <dgm:prSet/>
      <dgm:spPr/>
      <dgm:t>
        <a:bodyPr/>
        <a:lstStyle/>
        <a:p>
          <a:endParaRPr lang="en-US"/>
        </a:p>
      </dgm:t>
    </dgm:pt>
    <dgm:pt modelId="{7A34683D-75FC-284E-94CC-436B2774E23D}" type="sibTrans" cxnId="{FFB6499A-674D-3745-996A-6CECCC4CBBED}">
      <dgm:prSet/>
      <dgm:spPr/>
      <dgm:t>
        <a:bodyPr/>
        <a:lstStyle/>
        <a:p>
          <a:endParaRPr lang="en-US"/>
        </a:p>
      </dgm:t>
    </dgm:pt>
    <dgm:pt modelId="{0E94357B-BDC3-CD44-98FF-F16625C5B483}">
      <dgm:prSet phldrT="[Text]"/>
      <dgm:spPr>
        <a:solidFill>
          <a:schemeClr val="tx2">
            <a:lumMod val="40000"/>
            <a:lumOff val="60000"/>
          </a:schemeClr>
        </a:solidFill>
      </dgm:spPr>
      <dgm:t>
        <a:bodyPr/>
        <a:lstStyle/>
        <a:p>
          <a:r>
            <a:rPr lang="en-US" dirty="0">
              <a:solidFill>
                <a:schemeClr val="tx1"/>
              </a:solidFill>
            </a:rPr>
            <a:t>Is a root cause</a:t>
          </a:r>
        </a:p>
      </dgm:t>
    </dgm:pt>
    <dgm:pt modelId="{461EB48A-A92A-CC4D-A9FE-2A0D2C843422}" type="parTrans" cxnId="{7776F8F1-93A5-B143-AF11-BCDA05C7589F}">
      <dgm:prSet/>
      <dgm:spPr/>
      <dgm:t>
        <a:bodyPr/>
        <a:lstStyle/>
        <a:p>
          <a:endParaRPr lang="en-US"/>
        </a:p>
      </dgm:t>
    </dgm:pt>
    <dgm:pt modelId="{C24D63AE-B523-2148-8F5C-DAE865623AEC}" type="sibTrans" cxnId="{7776F8F1-93A5-B143-AF11-BCDA05C7589F}">
      <dgm:prSet/>
      <dgm:spPr/>
      <dgm:t>
        <a:bodyPr/>
        <a:lstStyle/>
        <a:p>
          <a:endParaRPr lang="en-US"/>
        </a:p>
      </dgm:t>
    </dgm:pt>
    <dgm:pt modelId="{30757F22-D8E0-C945-B567-DFDD3168248F}">
      <dgm:prSet phldrT="[Text]"/>
      <dgm:spPr>
        <a:solidFill>
          <a:schemeClr val="tx2">
            <a:lumMod val="40000"/>
            <a:lumOff val="60000"/>
          </a:schemeClr>
        </a:solidFill>
      </dgm:spPr>
      <dgm:t>
        <a:bodyPr/>
        <a:lstStyle/>
        <a:p>
          <a:r>
            <a:rPr lang="en-US" dirty="0">
              <a:solidFill>
                <a:schemeClr val="tx1"/>
              </a:solidFill>
            </a:rPr>
            <a:t>Has significant impact on health, safety, or environment</a:t>
          </a:r>
        </a:p>
      </dgm:t>
    </dgm:pt>
    <dgm:pt modelId="{35B6674E-9D00-E14B-A93D-AAA8F56BF9DE}" type="parTrans" cxnId="{1D3D1C85-B7A4-964C-B5F3-5EF9EE59647D}">
      <dgm:prSet/>
      <dgm:spPr/>
      <dgm:t>
        <a:bodyPr/>
        <a:lstStyle/>
        <a:p>
          <a:endParaRPr lang="en-US"/>
        </a:p>
      </dgm:t>
    </dgm:pt>
    <dgm:pt modelId="{11491C78-76E9-7B42-986F-A5D463845A9C}" type="sibTrans" cxnId="{1D3D1C85-B7A4-964C-B5F3-5EF9EE59647D}">
      <dgm:prSet/>
      <dgm:spPr/>
      <dgm:t>
        <a:bodyPr/>
        <a:lstStyle/>
        <a:p>
          <a:endParaRPr lang="en-US"/>
        </a:p>
      </dgm:t>
    </dgm:pt>
    <dgm:pt modelId="{D6E18187-462D-EF41-AA0A-BB4141ED16EF}">
      <dgm:prSet phldrT="[Text]"/>
      <dgm:spPr>
        <a:solidFill>
          <a:schemeClr val="tx2">
            <a:lumMod val="40000"/>
            <a:lumOff val="60000"/>
          </a:schemeClr>
        </a:solidFill>
      </dgm:spPr>
      <dgm:t>
        <a:bodyPr/>
        <a:lstStyle/>
        <a:p>
          <a:r>
            <a:rPr lang="en-US" dirty="0">
              <a:solidFill>
                <a:schemeClr val="tx1"/>
              </a:solidFill>
            </a:rPr>
            <a:t>Impacts agility</a:t>
          </a:r>
        </a:p>
      </dgm:t>
    </dgm:pt>
    <dgm:pt modelId="{74AB6915-CE40-0E45-B32D-D48EC323D499}" type="parTrans" cxnId="{3479F4D5-CC1E-5346-B342-D1026F29C448}">
      <dgm:prSet/>
      <dgm:spPr/>
      <dgm:t>
        <a:bodyPr/>
        <a:lstStyle/>
        <a:p>
          <a:endParaRPr lang="en-US"/>
        </a:p>
      </dgm:t>
    </dgm:pt>
    <dgm:pt modelId="{4CACBECC-A981-E644-AE81-F1E16D5C24A7}" type="sibTrans" cxnId="{3479F4D5-CC1E-5346-B342-D1026F29C448}">
      <dgm:prSet/>
      <dgm:spPr/>
      <dgm:t>
        <a:bodyPr/>
        <a:lstStyle/>
        <a:p>
          <a:endParaRPr lang="en-US"/>
        </a:p>
      </dgm:t>
    </dgm:pt>
    <dgm:pt modelId="{5255C07B-3E63-194A-AC1E-A919B819F0D5}" type="pres">
      <dgm:prSet presAssocID="{401D9929-9D6D-7A4A-BD59-BE5D52ED9CCC}" presName="diagram" presStyleCnt="0">
        <dgm:presLayoutVars>
          <dgm:dir/>
          <dgm:resizeHandles val="exact"/>
        </dgm:presLayoutVars>
      </dgm:prSet>
      <dgm:spPr/>
    </dgm:pt>
    <dgm:pt modelId="{82CA4DF6-9EA5-B741-A2DC-2E9747FE5C57}" type="pres">
      <dgm:prSet presAssocID="{35430E11-6C5B-A848-922F-6590C123D85D}" presName="node" presStyleLbl="node1" presStyleIdx="0" presStyleCnt="5" custScaleX="131529">
        <dgm:presLayoutVars>
          <dgm:bulletEnabled val="1"/>
        </dgm:presLayoutVars>
      </dgm:prSet>
      <dgm:spPr/>
    </dgm:pt>
    <dgm:pt modelId="{B646F390-A032-2445-91E0-D9D70C6F2F59}" type="pres">
      <dgm:prSet presAssocID="{3B5A833A-FDEC-334D-97EB-31A446F258F5}" presName="sibTrans" presStyleCnt="0"/>
      <dgm:spPr/>
    </dgm:pt>
    <dgm:pt modelId="{EE7173F5-E0F7-0B4F-8B4A-B9759CAD5AB8}" type="pres">
      <dgm:prSet presAssocID="{EA47D979-BED1-2940-97F8-F8D627F50048}" presName="node" presStyleLbl="node1" presStyleIdx="1" presStyleCnt="5">
        <dgm:presLayoutVars>
          <dgm:bulletEnabled val="1"/>
        </dgm:presLayoutVars>
      </dgm:prSet>
      <dgm:spPr/>
    </dgm:pt>
    <dgm:pt modelId="{A340A424-9DCD-6941-878C-C22B51B23C9B}" type="pres">
      <dgm:prSet presAssocID="{7A34683D-75FC-284E-94CC-436B2774E23D}" presName="sibTrans" presStyleCnt="0"/>
      <dgm:spPr/>
    </dgm:pt>
    <dgm:pt modelId="{8A7B1031-8445-FC42-846E-274F2A6AA493}" type="pres">
      <dgm:prSet presAssocID="{0E94357B-BDC3-CD44-98FF-F16625C5B483}" presName="node" presStyleLbl="node1" presStyleIdx="2" presStyleCnt="5">
        <dgm:presLayoutVars>
          <dgm:bulletEnabled val="1"/>
        </dgm:presLayoutVars>
      </dgm:prSet>
      <dgm:spPr/>
    </dgm:pt>
    <dgm:pt modelId="{106F62AC-6509-614C-B62A-3984582CEA34}" type="pres">
      <dgm:prSet presAssocID="{C24D63AE-B523-2148-8F5C-DAE865623AEC}" presName="sibTrans" presStyleCnt="0"/>
      <dgm:spPr/>
    </dgm:pt>
    <dgm:pt modelId="{9E962E23-C14A-654C-A387-EF261F95C5AE}" type="pres">
      <dgm:prSet presAssocID="{30757F22-D8E0-C945-B567-DFDD3168248F}" presName="node" presStyleLbl="node1" presStyleIdx="3" presStyleCnt="5">
        <dgm:presLayoutVars>
          <dgm:bulletEnabled val="1"/>
        </dgm:presLayoutVars>
      </dgm:prSet>
      <dgm:spPr/>
    </dgm:pt>
    <dgm:pt modelId="{CA2FF32A-26E7-FE42-B168-E1B76CDA97D9}" type="pres">
      <dgm:prSet presAssocID="{11491C78-76E9-7B42-986F-A5D463845A9C}" presName="sibTrans" presStyleCnt="0"/>
      <dgm:spPr/>
    </dgm:pt>
    <dgm:pt modelId="{CB905C80-8151-E54A-BDD5-70B206B166E0}" type="pres">
      <dgm:prSet presAssocID="{D6E18187-462D-EF41-AA0A-BB4141ED16EF}" presName="node" presStyleLbl="node1" presStyleIdx="4" presStyleCnt="5">
        <dgm:presLayoutVars>
          <dgm:bulletEnabled val="1"/>
        </dgm:presLayoutVars>
      </dgm:prSet>
      <dgm:spPr/>
    </dgm:pt>
  </dgm:ptLst>
  <dgm:cxnLst>
    <dgm:cxn modelId="{AB999C1D-3978-3449-BC50-6ED5443EDAF8}" srcId="{401D9929-9D6D-7A4A-BD59-BE5D52ED9CCC}" destId="{35430E11-6C5B-A848-922F-6590C123D85D}" srcOrd="0" destOrd="0" parTransId="{697255AE-B7ED-DA42-A1BC-A546EC66EAF9}" sibTransId="{3B5A833A-FDEC-334D-97EB-31A446F258F5}"/>
    <dgm:cxn modelId="{77FB653A-D5FB-0A4F-825C-192D78BF94BB}" type="presOf" srcId="{0E94357B-BDC3-CD44-98FF-F16625C5B483}" destId="{8A7B1031-8445-FC42-846E-274F2A6AA493}" srcOrd="0" destOrd="0" presId="urn:microsoft.com/office/officeart/2005/8/layout/default#2"/>
    <dgm:cxn modelId="{EBD5AE74-F00C-3F45-9C9D-D76B47C39D7A}" type="presOf" srcId="{401D9929-9D6D-7A4A-BD59-BE5D52ED9CCC}" destId="{5255C07B-3E63-194A-AC1E-A919B819F0D5}" srcOrd="0" destOrd="0" presId="urn:microsoft.com/office/officeart/2005/8/layout/default#2"/>
    <dgm:cxn modelId="{7BE04D75-125E-CD4C-BD98-05432D57CF44}" type="presOf" srcId="{35430E11-6C5B-A848-922F-6590C123D85D}" destId="{82CA4DF6-9EA5-B741-A2DC-2E9747FE5C57}" srcOrd="0" destOrd="0" presId="urn:microsoft.com/office/officeart/2005/8/layout/default#2"/>
    <dgm:cxn modelId="{1D3D1C85-B7A4-964C-B5F3-5EF9EE59647D}" srcId="{401D9929-9D6D-7A4A-BD59-BE5D52ED9CCC}" destId="{30757F22-D8E0-C945-B567-DFDD3168248F}" srcOrd="3" destOrd="0" parTransId="{35B6674E-9D00-E14B-A93D-AAA8F56BF9DE}" sibTransId="{11491C78-76E9-7B42-986F-A5D463845A9C}"/>
    <dgm:cxn modelId="{25163487-9EFA-B740-8F85-3C2B5FBB9ACC}" type="presOf" srcId="{D6E18187-462D-EF41-AA0A-BB4141ED16EF}" destId="{CB905C80-8151-E54A-BDD5-70B206B166E0}" srcOrd="0" destOrd="0" presId="urn:microsoft.com/office/officeart/2005/8/layout/default#2"/>
    <dgm:cxn modelId="{FFB6499A-674D-3745-996A-6CECCC4CBBED}" srcId="{401D9929-9D6D-7A4A-BD59-BE5D52ED9CCC}" destId="{EA47D979-BED1-2940-97F8-F8D627F50048}" srcOrd="1" destOrd="0" parTransId="{78F88699-29FF-0341-A9FC-90EE15A3D106}" sibTransId="{7A34683D-75FC-284E-94CC-436B2774E23D}"/>
    <dgm:cxn modelId="{157520C4-682C-2549-AA9E-D6B6E8034FBD}" type="presOf" srcId="{30757F22-D8E0-C945-B567-DFDD3168248F}" destId="{9E962E23-C14A-654C-A387-EF261F95C5AE}" srcOrd="0" destOrd="0" presId="urn:microsoft.com/office/officeart/2005/8/layout/default#2"/>
    <dgm:cxn modelId="{3479F4D5-CC1E-5346-B342-D1026F29C448}" srcId="{401D9929-9D6D-7A4A-BD59-BE5D52ED9CCC}" destId="{D6E18187-462D-EF41-AA0A-BB4141ED16EF}" srcOrd="4" destOrd="0" parTransId="{74AB6915-CE40-0E45-B32D-D48EC323D499}" sibTransId="{4CACBECC-A981-E644-AE81-F1E16D5C24A7}"/>
    <dgm:cxn modelId="{7776F8F1-93A5-B143-AF11-BCDA05C7589F}" srcId="{401D9929-9D6D-7A4A-BD59-BE5D52ED9CCC}" destId="{0E94357B-BDC3-CD44-98FF-F16625C5B483}" srcOrd="2" destOrd="0" parTransId="{461EB48A-A92A-CC4D-A9FE-2A0D2C843422}" sibTransId="{C24D63AE-B523-2148-8F5C-DAE865623AEC}"/>
    <dgm:cxn modelId="{EA806DFE-DE90-454D-9A84-C8952B89D7B5}" type="presOf" srcId="{EA47D979-BED1-2940-97F8-F8D627F50048}" destId="{EE7173F5-E0F7-0B4F-8B4A-B9759CAD5AB8}" srcOrd="0" destOrd="0" presId="urn:microsoft.com/office/officeart/2005/8/layout/default#2"/>
    <dgm:cxn modelId="{8A94AE9D-95EF-DD45-A27D-E0FC4328C760}" type="presParOf" srcId="{5255C07B-3E63-194A-AC1E-A919B819F0D5}" destId="{82CA4DF6-9EA5-B741-A2DC-2E9747FE5C57}" srcOrd="0" destOrd="0" presId="urn:microsoft.com/office/officeart/2005/8/layout/default#2"/>
    <dgm:cxn modelId="{EBBA3411-BE65-D049-A82D-4457F10CC8EA}" type="presParOf" srcId="{5255C07B-3E63-194A-AC1E-A919B819F0D5}" destId="{B646F390-A032-2445-91E0-D9D70C6F2F59}" srcOrd="1" destOrd="0" presId="urn:microsoft.com/office/officeart/2005/8/layout/default#2"/>
    <dgm:cxn modelId="{AFDDF179-1A29-EB4E-81E9-31156A53927D}" type="presParOf" srcId="{5255C07B-3E63-194A-AC1E-A919B819F0D5}" destId="{EE7173F5-E0F7-0B4F-8B4A-B9759CAD5AB8}" srcOrd="2" destOrd="0" presId="urn:microsoft.com/office/officeart/2005/8/layout/default#2"/>
    <dgm:cxn modelId="{99AA8C5F-11A0-EE4C-A2DA-FA8919818B76}" type="presParOf" srcId="{5255C07B-3E63-194A-AC1E-A919B819F0D5}" destId="{A340A424-9DCD-6941-878C-C22B51B23C9B}" srcOrd="3" destOrd="0" presId="urn:microsoft.com/office/officeart/2005/8/layout/default#2"/>
    <dgm:cxn modelId="{CE3FA3D4-1580-AD42-A346-A82DB131DE1F}" type="presParOf" srcId="{5255C07B-3E63-194A-AC1E-A919B819F0D5}" destId="{8A7B1031-8445-FC42-846E-274F2A6AA493}" srcOrd="4" destOrd="0" presId="urn:microsoft.com/office/officeart/2005/8/layout/default#2"/>
    <dgm:cxn modelId="{38F3D082-C24A-1F48-B688-0BE629B97AA9}" type="presParOf" srcId="{5255C07B-3E63-194A-AC1E-A919B819F0D5}" destId="{106F62AC-6509-614C-B62A-3984582CEA34}" srcOrd="5" destOrd="0" presId="urn:microsoft.com/office/officeart/2005/8/layout/default#2"/>
    <dgm:cxn modelId="{163439DD-4673-4447-9F42-035DEAE8C7E6}" type="presParOf" srcId="{5255C07B-3E63-194A-AC1E-A919B819F0D5}" destId="{9E962E23-C14A-654C-A387-EF261F95C5AE}" srcOrd="6" destOrd="0" presId="urn:microsoft.com/office/officeart/2005/8/layout/default#2"/>
    <dgm:cxn modelId="{8AC78AFB-BC19-BE49-8B59-1D5BF7ECE3AE}" type="presParOf" srcId="{5255C07B-3E63-194A-AC1E-A919B819F0D5}" destId="{CA2FF32A-26E7-FE42-B168-E1B76CDA97D9}" srcOrd="7" destOrd="0" presId="urn:microsoft.com/office/officeart/2005/8/layout/default#2"/>
    <dgm:cxn modelId="{2F2E808F-5914-854C-8277-E54C56E06A79}" type="presParOf" srcId="{5255C07B-3E63-194A-AC1E-A919B819F0D5}" destId="{CB905C80-8151-E54A-BDD5-70B206B166E0}"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5882E-9073-9D4F-B602-6EFDDD04DEBE}">
      <dsp:nvSpPr>
        <dsp:cNvPr id="0" name=""/>
        <dsp:cNvSpPr/>
      </dsp:nvSpPr>
      <dsp:spPr>
        <a:xfrm>
          <a:off x="542077" y="0"/>
          <a:ext cx="4682066" cy="4682066"/>
        </a:xfrm>
        <a:prstGeom prst="triangle">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E6A3C3-4D30-0D4A-9A4A-5BC5388BAE46}">
      <dsp:nvSpPr>
        <dsp:cNvPr id="0" name=""/>
        <dsp:cNvSpPr/>
      </dsp:nvSpPr>
      <dsp:spPr>
        <a:xfrm>
          <a:off x="2883111" y="419921"/>
          <a:ext cx="3043343" cy="554166"/>
        </a:xfrm>
        <a:prstGeom prst="roundRect">
          <a:avLst/>
        </a:prstGeom>
        <a:solidFill>
          <a:schemeClr val="bg1">
            <a:lumMod val="8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Work Processes</a:t>
          </a:r>
        </a:p>
      </dsp:txBody>
      <dsp:txXfrm>
        <a:off x="2910163" y="446973"/>
        <a:ext cx="2989239" cy="500062"/>
      </dsp:txXfrm>
    </dsp:sp>
    <dsp:sp modelId="{B96479BB-12EE-4041-A8C7-893CE2B2FA0A}">
      <dsp:nvSpPr>
        <dsp:cNvPr id="0" name=""/>
        <dsp:cNvSpPr/>
      </dsp:nvSpPr>
      <dsp:spPr>
        <a:xfrm>
          <a:off x="2883111" y="1043359"/>
          <a:ext cx="3043343" cy="554166"/>
        </a:xfrm>
        <a:prstGeom prst="roundRect">
          <a:avLst/>
        </a:prstGeom>
        <a:solidFill>
          <a:schemeClr val="bg1">
            <a:lumMod val="8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Structural Boundaries</a:t>
          </a:r>
        </a:p>
      </dsp:txBody>
      <dsp:txXfrm>
        <a:off x="2910163" y="1070411"/>
        <a:ext cx="2989239" cy="500062"/>
      </dsp:txXfrm>
    </dsp:sp>
    <dsp:sp modelId="{709DD004-A1C3-914E-B9DB-AF2C0978B76D}">
      <dsp:nvSpPr>
        <dsp:cNvPr id="0" name=""/>
        <dsp:cNvSpPr/>
      </dsp:nvSpPr>
      <dsp:spPr>
        <a:xfrm>
          <a:off x="2883111" y="1666796"/>
          <a:ext cx="3043343" cy="554166"/>
        </a:xfrm>
        <a:prstGeom prst="roundRect">
          <a:avLst/>
        </a:prstGeom>
        <a:solidFill>
          <a:schemeClr val="bg1">
            <a:lumMod val="8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Roles/Responsibilities</a:t>
          </a:r>
        </a:p>
      </dsp:txBody>
      <dsp:txXfrm>
        <a:off x="2910163" y="1693848"/>
        <a:ext cx="2989239" cy="500062"/>
      </dsp:txXfrm>
    </dsp:sp>
    <dsp:sp modelId="{0D14DACF-1856-B645-9545-EEAD59552DD9}">
      <dsp:nvSpPr>
        <dsp:cNvPr id="0" name=""/>
        <dsp:cNvSpPr/>
      </dsp:nvSpPr>
      <dsp:spPr>
        <a:xfrm>
          <a:off x="2883111" y="2290233"/>
          <a:ext cx="3043343" cy="554166"/>
        </a:xfrm>
        <a:prstGeom prst="roundRect">
          <a:avLst/>
        </a:prstGeom>
        <a:solidFill>
          <a:schemeClr val="bg1">
            <a:lumMod val="8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Work Group Deliverables</a:t>
          </a:r>
        </a:p>
      </dsp:txBody>
      <dsp:txXfrm>
        <a:off x="2910163" y="2317285"/>
        <a:ext cx="2989239" cy="500062"/>
      </dsp:txXfrm>
    </dsp:sp>
    <dsp:sp modelId="{40698C6F-D5A5-9045-BA0E-A250EE3C58CE}">
      <dsp:nvSpPr>
        <dsp:cNvPr id="0" name=""/>
        <dsp:cNvSpPr/>
      </dsp:nvSpPr>
      <dsp:spPr>
        <a:xfrm>
          <a:off x="2883111" y="2913671"/>
          <a:ext cx="3043343" cy="554166"/>
        </a:xfrm>
        <a:prstGeom prst="roundRect">
          <a:avLst/>
        </a:prstGeom>
        <a:solidFill>
          <a:schemeClr val="bg1">
            <a:lumMod val="8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Information Flows</a:t>
          </a:r>
        </a:p>
      </dsp:txBody>
      <dsp:txXfrm>
        <a:off x="2910163" y="2940723"/>
        <a:ext cx="2989239" cy="500062"/>
      </dsp:txXfrm>
    </dsp:sp>
    <dsp:sp modelId="{656846F2-238E-8C40-97C7-2CA1A8AA44E0}">
      <dsp:nvSpPr>
        <dsp:cNvPr id="0" name=""/>
        <dsp:cNvSpPr/>
      </dsp:nvSpPr>
      <dsp:spPr>
        <a:xfrm>
          <a:off x="2883111" y="3537108"/>
          <a:ext cx="3043343" cy="554166"/>
        </a:xfrm>
        <a:prstGeom prst="roundRect">
          <a:avLst/>
        </a:prstGeom>
        <a:solidFill>
          <a:schemeClr val="bg1">
            <a:lumMod val="8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Integration Mechanisms</a:t>
          </a:r>
        </a:p>
      </dsp:txBody>
      <dsp:txXfrm>
        <a:off x="2910163" y="3564160"/>
        <a:ext cx="2989239" cy="50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A4DF6-9EA5-B741-A2DC-2E9747FE5C57}">
      <dsp:nvSpPr>
        <dsp:cNvPr id="0" name=""/>
        <dsp:cNvSpPr/>
      </dsp:nvSpPr>
      <dsp:spPr>
        <a:xfrm>
          <a:off x="705911" y="202142"/>
          <a:ext cx="2366425" cy="1079499"/>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Produces large financial impact	</a:t>
          </a:r>
        </a:p>
      </dsp:txBody>
      <dsp:txXfrm>
        <a:off x="705911" y="202142"/>
        <a:ext cx="2366425" cy="1079499"/>
      </dsp:txXfrm>
    </dsp:sp>
    <dsp:sp modelId="{EE7173F5-E0F7-0B4F-8B4A-B9759CAD5AB8}">
      <dsp:nvSpPr>
        <dsp:cNvPr id="0" name=""/>
        <dsp:cNvSpPr/>
      </dsp:nvSpPr>
      <dsp:spPr>
        <a:xfrm>
          <a:off x="3252254" y="202142"/>
          <a:ext cx="1799166" cy="1079499"/>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Causes other variances</a:t>
          </a:r>
        </a:p>
      </dsp:txBody>
      <dsp:txXfrm>
        <a:off x="3252254" y="202142"/>
        <a:ext cx="1799166" cy="1079499"/>
      </dsp:txXfrm>
    </dsp:sp>
    <dsp:sp modelId="{8A7B1031-8445-FC42-846E-274F2A6AA493}">
      <dsp:nvSpPr>
        <dsp:cNvPr id="0" name=""/>
        <dsp:cNvSpPr/>
      </dsp:nvSpPr>
      <dsp:spPr>
        <a:xfrm>
          <a:off x="0" y="1461558"/>
          <a:ext cx="1799166" cy="1079499"/>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Is a root cause</a:t>
          </a:r>
        </a:p>
      </dsp:txBody>
      <dsp:txXfrm>
        <a:off x="0" y="1461558"/>
        <a:ext cx="1799166" cy="1079499"/>
      </dsp:txXfrm>
    </dsp:sp>
    <dsp:sp modelId="{9E962E23-C14A-654C-A387-EF261F95C5AE}">
      <dsp:nvSpPr>
        <dsp:cNvPr id="0" name=""/>
        <dsp:cNvSpPr/>
      </dsp:nvSpPr>
      <dsp:spPr>
        <a:xfrm>
          <a:off x="1979083" y="1461558"/>
          <a:ext cx="1799166" cy="1079499"/>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Has significant impact on health, safety, or environment</a:t>
          </a:r>
        </a:p>
      </dsp:txBody>
      <dsp:txXfrm>
        <a:off x="1979083" y="1461558"/>
        <a:ext cx="1799166" cy="1079499"/>
      </dsp:txXfrm>
    </dsp:sp>
    <dsp:sp modelId="{CB905C80-8151-E54A-BDD5-70B206B166E0}">
      <dsp:nvSpPr>
        <dsp:cNvPr id="0" name=""/>
        <dsp:cNvSpPr/>
      </dsp:nvSpPr>
      <dsp:spPr>
        <a:xfrm>
          <a:off x="3958166" y="1461558"/>
          <a:ext cx="1799166" cy="1079499"/>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Impacts agility</a:t>
          </a:r>
        </a:p>
      </dsp:txBody>
      <dsp:txXfrm>
        <a:off x="3958166" y="1461558"/>
        <a:ext cx="1799166" cy="10794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8100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smtClean="0">
                <a:latin typeface="Tahoma" charset="0"/>
              </a:defRPr>
            </a:lvl1pPr>
          </a:lstStyle>
          <a:p>
            <a:pPr>
              <a:defRPr/>
            </a:pPr>
            <a:r>
              <a:rPr lang="en-US" i="1" dirty="0"/>
              <a:t>Designing for Agility</a:t>
            </a:r>
          </a:p>
          <a:p>
            <a:pPr>
              <a:defRPr/>
            </a:pPr>
            <a:r>
              <a:rPr lang="en-US" i="1" dirty="0"/>
              <a:t>Agenda &amp; Objectives</a:t>
            </a:r>
          </a:p>
          <a:p>
            <a:pPr>
              <a:defRPr/>
            </a:pPr>
            <a:endParaRPr lang="en-US" i="1" dirty="0"/>
          </a:p>
        </p:txBody>
      </p:sp>
      <p:sp>
        <p:nvSpPr>
          <p:cNvPr id="3075" name="Rectangle 3"/>
          <p:cNvSpPr>
            <a:spLocks noGrp="1" noChangeArrowheads="1"/>
          </p:cNvSpPr>
          <p:nvPr>
            <p:ph type="dt" sz="quarter" idx="1"/>
          </p:nvPr>
        </p:nvSpPr>
        <p:spPr bwMode="auto">
          <a:xfrm>
            <a:off x="3886200" y="0"/>
            <a:ext cx="2971800" cy="453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charset="0"/>
                <a:ea typeface="+mn-ea"/>
              </a:defRPr>
            </a:lvl1pPr>
          </a:lstStyle>
          <a:p>
            <a:pPr>
              <a:defRPr/>
            </a:pPr>
            <a:endParaRPr lang="en-US"/>
          </a:p>
        </p:txBody>
      </p:sp>
      <p:sp>
        <p:nvSpPr>
          <p:cNvPr id="3076" name="Rectangle 4"/>
          <p:cNvSpPr>
            <a:spLocks noGrp="1" noChangeArrowheads="1"/>
          </p:cNvSpPr>
          <p:nvPr>
            <p:ph type="ftr" sz="quarter" idx="2"/>
          </p:nvPr>
        </p:nvSpPr>
        <p:spPr bwMode="auto">
          <a:xfrm>
            <a:off x="0" y="8614647"/>
            <a:ext cx="2971800" cy="4531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charset="0"/>
                <a:ea typeface="+mn-ea"/>
              </a:defRPr>
            </a:lvl1pPr>
          </a:lstStyle>
          <a:p>
            <a:pPr>
              <a:defRPr/>
            </a:pPr>
            <a:endParaRPr lang="en-US"/>
          </a:p>
        </p:txBody>
      </p:sp>
      <p:sp>
        <p:nvSpPr>
          <p:cNvPr id="3077" name="Rectangle 5"/>
          <p:cNvSpPr>
            <a:spLocks noGrp="1" noChangeArrowheads="1"/>
          </p:cNvSpPr>
          <p:nvPr>
            <p:ph type="sldNum" sz="quarter" idx="3"/>
          </p:nvPr>
        </p:nvSpPr>
        <p:spPr bwMode="auto">
          <a:xfrm>
            <a:off x="685800" y="8614647"/>
            <a:ext cx="2971800" cy="4531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charset="0"/>
              </a:defRPr>
            </a:lvl1pPr>
          </a:lstStyle>
          <a:p>
            <a:pPr>
              <a:defRPr/>
            </a:pPr>
            <a:fld id="{668AFB1B-29F7-4560-B3D9-A40AC5968BB2}" type="slidenum">
              <a:rPr lang="en-US"/>
              <a:pPr>
                <a:defRPr/>
              </a:pPr>
              <a:t>‹#›</a:t>
            </a:fld>
            <a:endParaRPr lang="en-US"/>
          </a:p>
        </p:txBody>
      </p:sp>
      <p:pic>
        <p:nvPicPr>
          <p:cNvPr id="7" name="Picture 6" descr="ODF Green Logo paths.jpg"/>
          <p:cNvPicPr>
            <a:picLocks noChangeAspect="1"/>
          </p:cNvPicPr>
          <p:nvPr/>
        </p:nvPicPr>
        <p:blipFill>
          <a:blip r:embed="rId2"/>
          <a:stretch>
            <a:fillRect/>
          </a:stretch>
        </p:blipFill>
        <p:spPr>
          <a:xfrm>
            <a:off x="5638800" y="0"/>
            <a:ext cx="1219200" cy="609600"/>
          </a:xfrm>
          <a:prstGeom prst="rect">
            <a:avLst/>
          </a:prstGeom>
        </p:spPr>
      </p:pic>
    </p:spTree>
    <p:extLst>
      <p:ext uri="{BB962C8B-B14F-4D97-AF65-F5344CB8AC3E}">
        <p14:creationId xmlns:p14="http://schemas.microsoft.com/office/powerpoint/2010/main" val="157537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4" y="4307323"/>
            <a:ext cx="5030787" cy="4079957"/>
          </a:xfrm>
          <a:prstGeom prst="rect">
            <a:avLst/>
          </a:prstGeom>
          <a:noFill/>
          <a:ln w="12700">
            <a:noFill/>
            <a:miter lim="800000"/>
            <a:headEnd/>
            <a:tailEnd/>
          </a:ln>
          <a:effectLst/>
        </p:spPr>
        <p:txBody>
          <a:bodyPr vert="horz" wrap="square" lIns="89900" tIns="44161" rIns="89900" bIns="4416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79" name="Rectangle 3"/>
          <p:cNvSpPr>
            <a:spLocks noGrp="1" noRot="1" noChangeAspect="1" noChangeArrowheads="1" noTextEdit="1"/>
          </p:cNvSpPr>
          <p:nvPr>
            <p:ph type="sldImg" idx="2"/>
          </p:nvPr>
        </p:nvSpPr>
        <p:spPr bwMode="auto">
          <a:xfrm>
            <a:off x="1171575" y="687388"/>
            <a:ext cx="4514850" cy="33861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41040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r>
              <a:rPr lang="en-US" sz="1100" dirty="0">
                <a:latin typeface="Tahoma" charset="0"/>
              </a:rPr>
              <a:t>We had been talking about the SSI for a few years when an article came out in the April, 2008 HBR – “Do You Know What Your Strategy Is?”, talking about Edward Jones’ financial advisory firm. It’s such a great example, we’re using it here.</a:t>
            </a:r>
          </a:p>
          <a:p>
            <a:r>
              <a:rPr lang="en-US" sz="1100" dirty="0">
                <a:latin typeface="Tahoma" charset="0"/>
              </a:rPr>
              <a:t> In their statement of strategic intent, Edward Jones states very clearly how it will differentiate itself in the financial advisor market in the next few years.  </a:t>
            </a:r>
          </a:p>
          <a:p>
            <a:r>
              <a:rPr lang="en-US" sz="1100" dirty="0">
                <a:latin typeface="Tahoma" charset="0"/>
              </a:rPr>
              <a:t>While this also has elements of a mission statement, it focuses more on the How rather than the What/To what end of the business. </a:t>
            </a:r>
          </a:p>
          <a:p>
            <a:r>
              <a:rPr lang="en-US" sz="1100" dirty="0">
                <a:latin typeface="Tahoma" charset="0"/>
              </a:rPr>
              <a:t>It provides a clear direction for design by telling us what they will do, as well as what they will not do! </a:t>
            </a:r>
          </a:p>
          <a:p>
            <a:r>
              <a:rPr lang="en-US" sz="1100" dirty="0">
                <a:latin typeface="Tahoma" charset="0"/>
              </a:rPr>
              <a:t>So, a clearly stated SSI provides basis for key decisions regarding </a:t>
            </a:r>
            <a:r>
              <a:rPr lang="en-US" sz="1100" b="1" dirty="0">
                <a:latin typeface="Tahoma" charset="0"/>
              </a:rPr>
              <a:t>organizational structure </a:t>
            </a:r>
            <a:r>
              <a:rPr lang="en-US" sz="1100" dirty="0">
                <a:latin typeface="Tahoma" charset="0"/>
              </a:rPr>
              <a:t>– network of single person offices in easily accessible locations;</a:t>
            </a:r>
          </a:p>
          <a:p>
            <a:r>
              <a:rPr lang="en-US" sz="1100" dirty="0">
                <a:latin typeface="Tahoma" charset="0"/>
              </a:rPr>
              <a:t>Clear </a:t>
            </a:r>
            <a:r>
              <a:rPr lang="en-US" sz="1100" b="1" dirty="0">
                <a:latin typeface="Tahoma" charset="0"/>
              </a:rPr>
              <a:t>product </a:t>
            </a:r>
            <a:r>
              <a:rPr lang="en-US" sz="1100" dirty="0">
                <a:latin typeface="Tahoma" charset="0"/>
              </a:rPr>
              <a:t>definition- buy and hold investments, no on-line trading</a:t>
            </a:r>
          </a:p>
          <a:p>
            <a:r>
              <a:rPr lang="en-US" sz="1100" dirty="0">
                <a:latin typeface="Tahoma" charset="0"/>
              </a:rPr>
              <a:t>As well as information about the </a:t>
            </a:r>
            <a:r>
              <a:rPr lang="en-US" sz="1100" b="1" dirty="0">
                <a:latin typeface="Tahoma" charset="0"/>
              </a:rPr>
              <a:t>target market – investors who delegate, but no demographic boundaries.</a:t>
            </a:r>
          </a:p>
          <a:p>
            <a:endParaRPr lang="en-US" sz="1100" dirty="0">
              <a:latin typeface="Tahoma" charset="0"/>
            </a:endParaRPr>
          </a:p>
          <a:p>
            <a:r>
              <a:rPr lang="en-US" sz="1100" dirty="0">
                <a:latin typeface="Tahoma" charset="0"/>
              </a:rPr>
              <a:t>Begins to define needs for information management - and staffing competencies.</a:t>
            </a:r>
          </a:p>
          <a:p>
            <a:r>
              <a:rPr lang="en-US" dirty="0">
                <a:latin typeface="Tahoma" charset="0"/>
              </a:rPr>
              <a:t>There’s a lot more to strategy, but something like this provides enough direction to help us get started with design criteria.</a:t>
            </a:r>
          </a:p>
          <a:p>
            <a:endParaRPr lang="en-US" sz="1000" dirty="0">
              <a:latin typeface="Tahom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12836"/>
            <a:ext cx="2971800" cy="453390"/>
          </a:xfrm>
          <a:prstGeom prst="rect">
            <a:avLst/>
          </a:prstGeom>
          <a:ln/>
        </p:spPr>
        <p:txBody>
          <a:bodyPr lIns="90990" tIns="45495" rIns="90990" bIns="45495"/>
          <a:lstStyle/>
          <a:p>
            <a:fld id="{A1ECB50D-6216-BB49-AE00-42528B4FA9EA}" type="slidenum">
              <a:rPr lang="en-US"/>
              <a:pPr/>
              <a:t>12</a:t>
            </a:fld>
            <a:endParaRPr lang="en-US"/>
          </a:p>
        </p:txBody>
      </p:sp>
      <p:sp>
        <p:nvSpPr>
          <p:cNvPr id="80898" name="Rectangle 2"/>
          <p:cNvSpPr>
            <a:spLocks noGrp="1" noRot="1" noChangeAspect="1" noChangeArrowheads="1" noTextEdit="1"/>
          </p:cNvSpPr>
          <p:nvPr>
            <p:ph type="sldImg"/>
          </p:nvPr>
        </p:nvSpPr>
        <p:spPr>
          <a:xfrm>
            <a:off x="1125538" y="661988"/>
            <a:ext cx="4606925" cy="3454400"/>
          </a:xfrm>
          <a:ln/>
        </p:spPr>
      </p:sp>
      <p:sp>
        <p:nvSpPr>
          <p:cNvPr id="80899" name="Rectangle 3"/>
          <p:cNvSpPr>
            <a:spLocks noGrp="1" noChangeArrowheads="1"/>
          </p:cNvSpPr>
          <p:nvPr>
            <p:ph type="body" idx="1"/>
          </p:nvPr>
        </p:nvSpPr>
        <p:spPr>
          <a:xfrm>
            <a:off x="903288" y="4337118"/>
            <a:ext cx="5051425" cy="4044301"/>
          </a:xfrm>
        </p:spPr>
        <p:txBody>
          <a:bodyPr/>
          <a:lstStyle/>
          <a:p>
            <a:r>
              <a:rPr lang="en-US" dirty="0"/>
              <a:t>Toyota – Toyota</a:t>
            </a:r>
            <a:r>
              <a:rPr lang="en-US" baseline="0" dirty="0"/>
              <a:t> Production System</a:t>
            </a:r>
          </a:p>
          <a:p>
            <a:r>
              <a:rPr lang="en-US" baseline="0" dirty="0"/>
              <a:t>Honda – Engine technology</a:t>
            </a:r>
          </a:p>
          <a:p>
            <a:r>
              <a:rPr lang="en-US" baseline="0" dirty="0"/>
              <a:t>Intel – chip design</a:t>
            </a:r>
          </a:p>
          <a:p>
            <a:r>
              <a:rPr lang="en-US" baseline="0" dirty="0"/>
              <a:t>Qualcomm – chip design</a:t>
            </a:r>
          </a:p>
          <a:p>
            <a:r>
              <a:rPr lang="en-US" baseline="0" dirty="0"/>
              <a:t>Apple – OS and design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90601" y="4458111"/>
            <a:ext cx="5030787" cy="4079957"/>
          </a:xfrm>
          <a:noFill/>
          <a:ln w="9525"/>
        </p:spPr>
        <p:txBody>
          <a:bodyPr/>
          <a:lstStyle/>
          <a:p>
            <a:r>
              <a:rPr lang="en-US" dirty="0">
                <a:latin typeface="Tahoma" charset="0"/>
              </a:rPr>
              <a:t>Your Statement of Strategic Intent provides a good part of the direction for creating design criteria.  Other information, like core competencies, culture assessments, competitive analyses, are also part of the equation.</a:t>
            </a:r>
          </a:p>
          <a:p>
            <a:endParaRPr lang="en-US" dirty="0">
              <a:latin typeface="Tahoma" charset="0"/>
            </a:endParaRPr>
          </a:p>
          <a:p>
            <a:r>
              <a:rPr lang="en-US" dirty="0">
                <a:latin typeface="Tahoma" charset="0"/>
              </a:rPr>
              <a:t>Design criteria tell us: What does the new organization need to look like, and be able to do?  What is the size and scope of the organization? What kinds of resources will be required?  What are some key culture characteristics? </a:t>
            </a:r>
          </a:p>
          <a:p>
            <a:endParaRPr lang="en-US" dirty="0">
              <a:latin typeface="Tahoma" charset="0"/>
            </a:endParaRPr>
          </a:p>
          <a:p>
            <a:r>
              <a:rPr lang="en-US" i="1" dirty="0">
                <a:latin typeface="Tahoma" charset="0"/>
              </a:rPr>
              <a:t> Example on next page</a:t>
            </a:r>
          </a:p>
          <a:p>
            <a:endParaRPr lang="en-US" dirty="0">
              <a:latin typeface="Tahom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r>
              <a:rPr lang="en-US" dirty="0">
                <a:latin typeface="Tahoma" charset="0"/>
              </a:rPr>
              <a:t>These criteria, for a redesign of HR at a global medical device business, provide some very specific direction for potential structure, process and systems and staffing.</a:t>
            </a:r>
          </a:p>
          <a:p>
            <a:r>
              <a:rPr lang="en-US" dirty="0">
                <a:latin typeface="Tahoma" charset="0"/>
              </a:rPr>
              <a:t> For example, some implications of these are:</a:t>
            </a:r>
          </a:p>
          <a:p>
            <a:pPr>
              <a:buFont typeface="Arial" pitchFamily="34" charset="0"/>
              <a:buChar char="•"/>
            </a:pPr>
            <a:r>
              <a:rPr lang="en-US" dirty="0">
                <a:latin typeface="Tahoma" charset="0"/>
              </a:rPr>
              <a:t>Smaller staff with the capability to provide both strategic and operational HR services</a:t>
            </a:r>
          </a:p>
          <a:p>
            <a:pPr>
              <a:buFont typeface="Arial" pitchFamily="34" charset="0"/>
              <a:buChar char="•"/>
            </a:pPr>
            <a:r>
              <a:rPr lang="en-US" dirty="0">
                <a:latin typeface="Tahoma" charset="0"/>
              </a:rPr>
              <a:t>Straightforward work flow</a:t>
            </a:r>
          </a:p>
          <a:p>
            <a:pPr>
              <a:buFont typeface="Arial" pitchFamily="34" charset="0"/>
              <a:buChar char="•"/>
            </a:pPr>
            <a:r>
              <a:rPr lang="en-US" dirty="0">
                <a:latin typeface="Tahoma" charset="0"/>
              </a:rPr>
              <a:t>Relatively flat structure (decision making at the lowest appropriate level)</a:t>
            </a:r>
          </a:p>
          <a:p>
            <a:pPr>
              <a:buFont typeface="Arial" pitchFamily="34" charset="0"/>
              <a:buChar char="•"/>
            </a:pPr>
            <a:r>
              <a:rPr lang="en-US" dirty="0">
                <a:latin typeface="Tahoma" charset="0"/>
              </a:rPr>
              <a:t>Incorporates regulatory expertise/function</a:t>
            </a:r>
          </a:p>
          <a:p>
            <a:pPr>
              <a:buFont typeface="Arial" pitchFamily="34" charset="0"/>
              <a:buChar char="•"/>
            </a:pPr>
            <a:endParaRPr lang="en-US" dirty="0">
              <a:latin typeface="Tahoma" charset="0"/>
            </a:endParaRPr>
          </a:p>
          <a:p>
            <a:r>
              <a:rPr lang="en-US" dirty="0">
                <a:latin typeface="Tahoma" charset="0"/>
              </a:rPr>
              <a:t>You probably have some different approaches to developing design criteria in your work.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noFill/>
          <a:ln w="9525"/>
        </p:spPr>
        <p:txBody>
          <a:bodyPr/>
          <a:lstStyle/>
          <a:p>
            <a:endParaRPr lang="en-US"/>
          </a:p>
        </p:txBody>
      </p:sp>
      <p:sp>
        <p:nvSpPr>
          <p:cNvPr id="18435"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noFill/>
          <a:ln w="9525"/>
        </p:spPr>
        <p:txBody>
          <a:bodyPr/>
          <a:lstStyle/>
          <a:p>
            <a:r>
              <a:rPr lang="en-US"/>
              <a:t>Macro-design is a “theory” about the best design; use micro design to validate the theory</a:t>
            </a:r>
          </a:p>
          <a:p>
            <a:r>
              <a:rPr lang="en-US"/>
              <a:t>Our experience is that the design concept often is pre-determined at a high level</a:t>
            </a:r>
          </a:p>
        </p:txBody>
      </p:sp>
      <p:sp>
        <p:nvSpPr>
          <p:cNvPr id="21507"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en-US"/>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p:spPr>
        <p:txBody>
          <a:bodyPr/>
          <a:lstStyle/>
          <a:p>
            <a:r>
              <a:rPr lang="en-US" dirty="0"/>
              <a:t>Refer to Six Sigma</a:t>
            </a:r>
            <a:r>
              <a:rPr lang="en-US" baseline="0" dirty="0"/>
              <a:t> and Lean</a:t>
            </a:r>
            <a:endParaRPr lang="en-US" dirty="0"/>
          </a:p>
        </p:txBody>
      </p:sp>
      <p:sp>
        <p:nvSpPr>
          <p:cNvPr id="33795"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a:ln w="9525"/>
        </p:spPr>
        <p:txBody>
          <a:bodyPr/>
          <a:lstStyle/>
          <a:p>
            <a:endParaRPr lang="en-US"/>
          </a:p>
        </p:txBody>
      </p:sp>
      <p:sp>
        <p:nvSpPr>
          <p:cNvPr id="35843"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p:spPr>
        <p:txBody>
          <a:bodyPr/>
          <a:lstStyle/>
          <a:p>
            <a:endParaRPr lang="en-US"/>
          </a:p>
        </p:txBody>
      </p:sp>
      <p:sp>
        <p:nvSpPr>
          <p:cNvPr id="57347" name="Rectangle 3"/>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r>
              <a:rPr lang="en-US" sz="1000" dirty="0">
                <a:latin typeface="Tahoma" charset="0"/>
              </a:rPr>
              <a:t>How can we achieve alignment? This hexagon illustrates the different components, or levers, that can be pulled  to achieve that culture/strategy fit.</a:t>
            </a:r>
          </a:p>
          <a:p>
            <a:endParaRPr lang="en-US" sz="1000" dirty="0">
              <a:latin typeface="Tahoma" charset="0"/>
            </a:endParaRPr>
          </a:p>
          <a:p>
            <a:r>
              <a:rPr lang="en-US" sz="1000" dirty="0">
                <a:latin typeface="Tahoma" charset="0"/>
              </a:rPr>
              <a:t>We use this hexagon model throughout the design process, first as a framework for organizational assessment.  Here as a way to focus on specific </a:t>
            </a:r>
            <a:r>
              <a:rPr lang="en-US" sz="1000" b="1" dirty="0">
                <a:latin typeface="Tahoma" charset="0"/>
              </a:rPr>
              <a:t>management systems </a:t>
            </a:r>
            <a:r>
              <a:rPr lang="en-US" sz="1000" dirty="0">
                <a:latin typeface="Tahoma" charset="0"/>
              </a:rPr>
              <a:t>that impact people’s motivation and behavior.  These are highlighted in </a:t>
            </a:r>
            <a:r>
              <a:rPr lang="en-US" sz="1000" b="1" dirty="0">
                <a:latin typeface="Tahoma" charset="0"/>
              </a:rPr>
              <a:t>red wording.  </a:t>
            </a:r>
            <a:r>
              <a:rPr lang="en-US" sz="1000" dirty="0">
                <a:latin typeface="Tahoma" charset="0"/>
              </a:rPr>
              <a:t>It is here that we refocus back on the </a:t>
            </a:r>
            <a:r>
              <a:rPr lang="en-US" sz="1000" b="1" dirty="0">
                <a:latin typeface="Tahoma" charset="0"/>
              </a:rPr>
              <a:t>relationship between your strategy and the organizational culture </a:t>
            </a:r>
            <a:r>
              <a:rPr lang="en-US" sz="1000" dirty="0">
                <a:latin typeface="Tahoma" charset="0"/>
              </a:rPr>
              <a:t>– norms, and rituals and behavior that make your organization unique.</a:t>
            </a:r>
          </a:p>
          <a:p>
            <a:endParaRPr lang="en-US" sz="1000" dirty="0">
              <a:latin typeface="Tahoma" charset="0"/>
            </a:endParaRPr>
          </a:p>
          <a:p>
            <a:r>
              <a:rPr lang="en-US" sz="1000" dirty="0">
                <a:latin typeface="Tahoma" charset="0"/>
              </a:rPr>
              <a:t>Example: If your strategy calls for a more customer-centric design targeting emerging markets, you’ll need to focus on generating a global mindset and the people competence to be really creative and flexible in adapting products and methodologies for Asia, Africa, and parts of South America.  You will need to assess which of these organizational components play the biggest role in helping you do create a new mindset and capability, how changes in some components will affect the others, and how to orchestrate these changes for greatest effectiveness and efficiency.</a:t>
            </a:r>
          </a:p>
          <a:p>
            <a:endParaRPr lang="en-US" sz="1000" dirty="0">
              <a:latin typeface="Tahoma" charset="0"/>
            </a:endParaRPr>
          </a:p>
          <a:p>
            <a:r>
              <a:rPr lang="en-US" sz="1000" dirty="0">
                <a:latin typeface="Tahoma" charset="0"/>
              </a:rPr>
              <a:t>This has a diagnostic associated with it, and is a great tool for discussion with your clients, and for teams, and even large groups, to use in self-assessing and design. We use it in our 3-day workshop in greater depth. It’s a good complement to the STAR model, if you use that in your work.</a:t>
            </a:r>
          </a:p>
          <a:p>
            <a:r>
              <a:rPr lang="en-US" sz="1000" dirty="0">
                <a:latin typeface="Tahoma"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p:spPr>
        <p:txBody>
          <a:bodyPr/>
          <a:lstStyle/>
          <a:p>
            <a:r>
              <a:rPr lang="en-US" dirty="0">
                <a:latin typeface="Tahoma" pitchFamily="34" charset="0"/>
                <a:ea typeface="Tahoma" pitchFamily="34" charset="0"/>
                <a:cs typeface="Tahoma" pitchFamily="34" charset="0"/>
              </a:rPr>
              <a:t>In the next series of discussions, the leadership group used this tool to look at what management systems (policies, programs, practices) that needed to be redesigned in order to encourage a culture shift.</a:t>
            </a:r>
          </a:p>
          <a:p>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Old policy is written in red, and changes involving each policy/system are noted in blue (small print).</a:t>
            </a:r>
          </a:p>
          <a:p>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Fortunately, this group looked to themselves first.</a:t>
            </a:r>
          </a:p>
        </p:txBody>
      </p:sp>
      <p:sp>
        <p:nvSpPr>
          <p:cNvPr id="66563"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p:spPr>
        <p:txBody>
          <a:bodyPr/>
          <a:lstStyle/>
          <a:p>
            <a:endParaRPr lang="en-US" dirty="0">
              <a:latin typeface="+mn-lt"/>
            </a:endParaRPr>
          </a:p>
          <a:p>
            <a:endParaRPr lang="en-US" dirty="0">
              <a:latin typeface="+mn-lt"/>
            </a:endParaRPr>
          </a:p>
          <a:p>
            <a:r>
              <a:rPr lang="en-US" dirty="0">
                <a:latin typeface="+mn-lt"/>
              </a:rPr>
              <a:t>According to </a:t>
            </a:r>
            <a:r>
              <a:rPr lang="en-US" dirty="0" err="1">
                <a:latin typeface="+mn-lt"/>
              </a:rPr>
              <a:t>Wiliams</a:t>
            </a:r>
            <a:r>
              <a:rPr lang="en-US" dirty="0">
                <a:latin typeface="+mn-lt"/>
              </a:rPr>
              <a:t>, Worley and </a:t>
            </a:r>
            <a:r>
              <a:rPr lang="en-US" dirty="0" err="1">
                <a:latin typeface="+mn-lt"/>
              </a:rPr>
              <a:t>Lawlor</a:t>
            </a:r>
            <a:r>
              <a:rPr lang="en-US" dirty="0">
                <a:latin typeface="+mn-lt"/>
              </a:rPr>
              <a:t>, “agility is not just the ability to change. It is a cultivated capability…”   (Strategy &amp; Business, The Agility Factor, 4.15.13).  They describe it as intentional, for the purposes of achieving competitive advantage.</a:t>
            </a:r>
          </a:p>
          <a:p>
            <a:r>
              <a:rPr lang="en-US" dirty="0">
                <a:latin typeface="+mn-lt"/>
              </a:rPr>
              <a:t>Key capabilities:</a:t>
            </a:r>
          </a:p>
          <a:p>
            <a:pPr>
              <a:buFont typeface="Arial" pitchFamily="34" charset="0"/>
              <a:buChar char="•"/>
            </a:pPr>
            <a:r>
              <a:rPr lang="en-US" dirty="0">
                <a:latin typeface="+mn-lt"/>
              </a:rPr>
              <a:t>Anticipate and initiate change to sustain high performance when changing circumstances require it</a:t>
            </a:r>
          </a:p>
          <a:p>
            <a:pPr>
              <a:buFont typeface="Arial" pitchFamily="34" charset="0"/>
              <a:buChar char="•"/>
            </a:pPr>
            <a:r>
              <a:rPr lang="en-US" dirty="0">
                <a:latin typeface="+mn-lt"/>
              </a:rPr>
              <a:t>Recognize and respond to strategic challenges</a:t>
            </a:r>
          </a:p>
          <a:p>
            <a:pPr>
              <a:buFont typeface="Arial" pitchFamily="34" charset="0"/>
              <a:buChar char="•"/>
            </a:pPr>
            <a:endParaRPr lang="en-US" dirty="0">
              <a:latin typeface="+mn-lt"/>
            </a:endParaRPr>
          </a:p>
          <a:p>
            <a:r>
              <a:rPr lang="en-US" dirty="0">
                <a:latin typeface="+mn-lt"/>
              </a:rPr>
              <a:t>Necessary for thriving in a VUCA world:</a:t>
            </a:r>
          </a:p>
          <a:p>
            <a:r>
              <a:rPr lang="en-US" dirty="0">
                <a:latin typeface="+mn-lt"/>
              </a:rPr>
              <a:t>Volatile</a:t>
            </a:r>
          </a:p>
          <a:p>
            <a:r>
              <a:rPr lang="en-US" dirty="0">
                <a:latin typeface="+mn-lt"/>
              </a:rPr>
              <a:t>Uncertain</a:t>
            </a:r>
          </a:p>
          <a:p>
            <a:r>
              <a:rPr lang="en-US" dirty="0">
                <a:latin typeface="+mn-lt"/>
              </a:rPr>
              <a:t>Complex </a:t>
            </a:r>
          </a:p>
          <a:p>
            <a:r>
              <a:rPr lang="en-US" dirty="0">
                <a:latin typeface="+mn-lt"/>
              </a:rPr>
              <a:t>Ambiguous</a:t>
            </a:r>
          </a:p>
          <a:p>
            <a:endParaRPr lang="en-US" dirty="0">
              <a:latin typeface="+mn-lt"/>
            </a:endParaRPr>
          </a:p>
          <a:p>
            <a:endParaRPr lang="en-US"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product</a:t>
            </a:r>
            <a:r>
              <a:rPr lang="en-US" baseline="0" dirty="0"/>
              <a:t> innovation, process innovation, etc.</a:t>
            </a:r>
            <a:endParaRPr lang="en-US" dirty="0"/>
          </a:p>
        </p:txBody>
      </p:sp>
      <p:sp>
        <p:nvSpPr>
          <p:cNvPr id="4" name="Slide Number Placeholder 3"/>
          <p:cNvSpPr>
            <a:spLocks noGrp="1"/>
          </p:cNvSpPr>
          <p:nvPr>
            <p:ph type="sldNum" sz="quarter" idx="10"/>
          </p:nvPr>
        </p:nvSpPr>
        <p:spPr>
          <a:xfrm>
            <a:off x="3886200" y="8614647"/>
            <a:ext cx="2971800" cy="453154"/>
          </a:xfrm>
          <a:prstGeom prst="rect">
            <a:avLst/>
          </a:prstGeom>
        </p:spPr>
        <p:txBody>
          <a:bodyPr/>
          <a:lstStyle/>
          <a:p>
            <a:fld id="{0B7DA41D-A8D1-8143-A2E3-9B43E5A7BA42}"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r>
              <a:rPr lang="en-US" i="1">
                <a:latin typeface="Times New Roman" charset="0"/>
              </a:rPr>
              <a:t>NOTE:  To get a clean copy, must print this page in color.  Otherwise some boxes will appear on the circle that should not appear.</a:t>
            </a:r>
          </a:p>
          <a:p>
            <a:pPr>
              <a:buFontTx/>
              <a:buChar char="•"/>
            </a:pPr>
            <a:r>
              <a:rPr lang="en-US" sz="1400">
                <a:latin typeface="Arial" charset="0"/>
              </a:rPr>
              <a:t>Why these steps?</a:t>
            </a:r>
          </a:p>
          <a:p>
            <a:pPr lvl="1">
              <a:buFontTx/>
              <a:buChar char="•"/>
            </a:pPr>
            <a:r>
              <a:rPr lang="en-US">
                <a:latin typeface="Arial" charset="0"/>
                <a:ea typeface="ＭＳ Ｐゴシック" charset="-128"/>
              </a:rPr>
              <a:t>Intuitive process for ensuring the best design</a:t>
            </a:r>
          </a:p>
          <a:p>
            <a:pPr lvl="1">
              <a:buFontTx/>
              <a:buChar char="•"/>
            </a:pPr>
            <a:r>
              <a:rPr lang="en-US">
                <a:latin typeface="Arial" charset="0"/>
                <a:ea typeface="ＭＳ Ｐゴシック" charset="-128"/>
              </a:rPr>
              <a:t>more likely to “get it right the first time” using this approach</a:t>
            </a:r>
          </a:p>
          <a:p>
            <a:pPr lvl="1">
              <a:buFontTx/>
              <a:buChar char="•"/>
            </a:pPr>
            <a:r>
              <a:rPr lang="en-US">
                <a:latin typeface="Arial" charset="0"/>
                <a:ea typeface="ＭＳ Ｐゴシック" charset="-128"/>
              </a:rPr>
              <a:t>tested by organization design experts from many industries</a:t>
            </a:r>
          </a:p>
          <a:p>
            <a:pPr>
              <a:buFontTx/>
              <a:buChar char="•"/>
            </a:pPr>
            <a:r>
              <a:rPr lang="en-US" sz="1400">
                <a:latin typeface="Arial" charset="0"/>
              </a:rPr>
              <a:t>Implementation actually starts with contracting and carries on through the steps</a:t>
            </a:r>
            <a:endParaRPr lang="en-US">
              <a:latin typeface="Arial" charset="0"/>
            </a:endParaRPr>
          </a:p>
          <a:p>
            <a:pPr lvl="1">
              <a:buFontTx/>
              <a:buChar char="•"/>
            </a:pPr>
            <a:r>
              <a:rPr lang="en-US">
                <a:latin typeface="Arial" charset="0"/>
                <a:ea typeface="ＭＳ Ｐゴシック" charset="-128"/>
              </a:rPr>
              <a:t>Implementation factors are addressed in the contracting phase - who will lead the “project” in its various stages?  What design approach will be used?</a:t>
            </a:r>
          </a:p>
          <a:p>
            <a:pPr lvl="1">
              <a:buFontTx/>
              <a:buChar char="•"/>
            </a:pPr>
            <a:r>
              <a:rPr lang="en-US">
                <a:latin typeface="Arial" charset="0"/>
                <a:ea typeface="ＭＳ Ｐゴシック" charset="-128"/>
              </a:rPr>
              <a:t>Design approaches for steps 3 &amp; 4 help or hinder implementation, depending on the culture of the business</a:t>
            </a:r>
          </a:p>
          <a:p>
            <a:pPr>
              <a:buFontTx/>
              <a:buChar char="•"/>
            </a:pPr>
            <a:r>
              <a:rPr lang="en-US" sz="1400">
                <a:latin typeface="Arial" charset="0"/>
              </a:rPr>
              <a:t>One should be anticipating implementation issues through all steps, and using the process to forestall implementation problems (e.g. early, ongoing communication; positioning project leaders for more permanent roles, using design approaches that will facilitate, accelerate implementation)</a:t>
            </a:r>
            <a:endParaRPr lang="en-US">
              <a:latin typeface="Arial" charset="0"/>
            </a:endParaRPr>
          </a:p>
          <a:p>
            <a:pPr>
              <a:buFontTx/>
              <a:buChar char="•"/>
            </a:pPr>
            <a:endParaRPr lang="en-US">
              <a:latin typeface="Arial" charset="0"/>
            </a:endParaRPr>
          </a:p>
          <a:p>
            <a:pPr lvl="1">
              <a:buFontTx/>
              <a:buChar char="•"/>
            </a:pPr>
            <a:endParaRPr lang="en-US">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2815" y="4307323"/>
            <a:ext cx="5030787" cy="4394954"/>
          </a:xfrm>
        </p:spPr>
        <p:txBody>
          <a:bodyPr>
            <a:normAutofit fontScale="92500" lnSpcReduction="10000"/>
          </a:bodyPr>
          <a:lstStyle/>
          <a:p>
            <a:r>
              <a:rPr lang="en-US" dirty="0">
                <a:latin typeface="Tahoma" pitchFamily="34" charset="0"/>
                <a:ea typeface="Tahoma" pitchFamily="34" charset="0"/>
                <a:cs typeface="Tahoma" pitchFamily="34" charset="0"/>
              </a:rPr>
              <a:t>We have all done organization diagnostic work in our practices.  Depending on the purpose of the project, we focus on different aspects of organization. And there are a number of diagnostic tools (Schein, Denison, Nadler, Daryl Conner).  I prefer to do most of this with a combination of targeted in-depth interviews, focus groups and data analysis.</a:t>
            </a:r>
          </a:p>
          <a:p>
            <a:r>
              <a:rPr lang="en-US" dirty="0">
                <a:latin typeface="Tahoma" pitchFamily="34" charset="0"/>
                <a:ea typeface="Tahoma" pitchFamily="34" charset="0"/>
                <a:cs typeface="Tahoma" pitchFamily="34" charset="0"/>
              </a:rPr>
              <a:t>When conducting a redesign we look at the organizational system how it’s positioned to meet its strategic goals:</a:t>
            </a:r>
          </a:p>
          <a:p>
            <a:pPr marL="228557" indent="-228557">
              <a:buAutoNum type="arabicParenR"/>
            </a:pPr>
            <a:r>
              <a:rPr lang="en-US" dirty="0">
                <a:latin typeface="Tahoma" pitchFamily="34" charset="0"/>
                <a:ea typeface="Tahoma" pitchFamily="34" charset="0"/>
                <a:cs typeface="Tahoma" pitchFamily="34" charset="0"/>
              </a:rPr>
              <a:t>Identifying the basic focus of the business, current measures, its customers, and its strategic direction</a:t>
            </a:r>
          </a:p>
          <a:p>
            <a:pPr marL="228557" indent="-228557">
              <a:buAutoNum type="arabicParenR"/>
            </a:pPr>
            <a:r>
              <a:rPr lang="en-US" dirty="0">
                <a:latin typeface="Tahoma" pitchFamily="34" charset="0"/>
                <a:ea typeface="Tahoma" pitchFamily="34" charset="0"/>
                <a:cs typeface="Tahoma" pitchFamily="34" charset="0"/>
              </a:rPr>
              <a:t>On a high level, getting a handle on current culture and how it is operating now, how the work is done, the effectiveness of product and service development and delivery, core competencies of the business and people competencies </a:t>
            </a:r>
          </a:p>
          <a:p>
            <a:pPr marL="228557" indent="-228557">
              <a:buAutoNum type="arabicParenR"/>
            </a:pPr>
            <a:r>
              <a:rPr lang="en-US" dirty="0">
                <a:latin typeface="Tahoma" pitchFamily="34" charset="0"/>
                <a:ea typeface="Tahoma" pitchFamily="34" charset="0"/>
                <a:cs typeface="Tahoma" pitchFamily="34" charset="0"/>
              </a:rPr>
              <a:t>Based on that information, assessing the strategic capability of the organization in its markets, and the extent to which it has the capability to achieve its strategy within the given time frame</a:t>
            </a:r>
          </a:p>
          <a:p>
            <a:pPr marL="228557" indent="-228557">
              <a:buAutoNum type="arabicParenR"/>
            </a:pPr>
            <a:r>
              <a:rPr lang="en-US" dirty="0">
                <a:latin typeface="Tahoma" pitchFamily="34" charset="0"/>
                <a:ea typeface="Tahoma" pitchFamily="34" charset="0"/>
                <a:cs typeface="Tahoma" pitchFamily="34" charset="0"/>
              </a:rPr>
              <a:t>Developing design criteria for an organization that will move the business toward strategic goals.</a:t>
            </a:r>
          </a:p>
          <a:p>
            <a:pPr marL="228557" indent="-228557"/>
            <a:endParaRPr lang="en-US" dirty="0">
              <a:latin typeface="Tahoma" pitchFamily="34" charset="0"/>
              <a:ea typeface="Tahoma" pitchFamily="34" charset="0"/>
              <a:cs typeface="Tahoma" pitchFamily="34" charset="0"/>
            </a:endParaRPr>
          </a:p>
          <a:p>
            <a:pPr marL="228557" indent="-228557"/>
            <a:r>
              <a:rPr lang="en-US" dirty="0">
                <a:latin typeface="Tahoma" pitchFamily="34" charset="0"/>
                <a:ea typeface="Tahoma" pitchFamily="34" charset="0"/>
                <a:cs typeface="Tahoma" pitchFamily="34" charset="0"/>
              </a:rPr>
              <a:t>	So, in this type of diagnostic, we would use as much information as already exists, and seek out enough information to help us move to obtaining design criteria.  We need to do that quickly and efficiently; one way to shorten cycle time for this piece is to do some of this in a large group.  </a:t>
            </a:r>
          </a:p>
          <a:p>
            <a:pPr marL="228557" indent="-228557">
              <a:buAutoNum type="arabicParenR"/>
            </a:pPr>
            <a:endParaRPr lang="en-US" dirty="0">
              <a:latin typeface="Tahoma" pitchFamily="34" charset="0"/>
              <a:ea typeface="Tahoma" pitchFamily="34" charset="0"/>
              <a:cs typeface="Tahoma" pitchFamily="34" charset="0"/>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2815" y="4230746"/>
            <a:ext cx="5030787" cy="4395743"/>
          </a:xfrm>
        </p:spPr>
        <p:txBody>
          <a:bodyPr>
            <a:normAutofit lnSpcReduction="10000"/>
          </a:bodyPr>
          <a:lstStyle/>
          <a:p>
            <a:r>
              <a:rPr lang="en-US" dirty="0">
                <a:latin typeface="Tahoma" pitchFamily="34" charset="0"/>
                <a:ea typeface="Tahoma" pitchFamily="34" charset="0"/>
                <a:cs typeface="Tahoma" pitchFamily="34" charset="0"/>
              </a:rPr>
              <a:t>This slide highlights something we see as the foundation to effective organization design. Having a clear strategic direction provides the “true north” for your design work.   As we work through our business analysis step, ideally that work has been done already by the client.  But often it hasn’t, and we find from our data-gathering that there may not be clear consensus among senior leaders on the strategic direction of their organization. </a:t>
            </a:r>
          </a:p>
          <a:p>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Rather than focus on building an in-depth strategic plan, we work with organizational leaders (people at the top) to articulate what we call a Statement of Strategic Intent, for the purposes of providing a foundation for design work.  A Statement of Strategic Intent is not a mission statement or a vision, it’s a focus for action in the context of Vision and mission. It’s a </a:t>
            </a:r>
            <a:r>
              <a:rPr lang="en-US" b="1" dirty="0">
                <a:latin typeface="Tahoma" pitchFamily="34" charset="0"/>
                <a:ea typeface="Tahoma" pitchFamily="34" charset="0"/>
                <a:cs typeface="Tahoma" pitchFamily="34" charset="0"/>
              </a:rPr>
              <a:t>stake in the ground</a:t>
            </a:r>
            <a:r>
              <a:rPr lang="en-US" dirty="0">
                <a:latin typeface="Tahoma" pitchFamily="34" charset="0"/>
                <a:ea typeface="Tahoma" pitchFamily="34" charset="0"/>
                <a:cs typeface="Tahoma" pitchFamily="34" charset="0"/>
              </a:rPr>
              <a:t> that serves as </a:t>
            </a:r>
            <a:r>
              <a:rPr lang="en-US" b="1" dirty="0">
                <a:latin typeface="Tahoma" pitchFamily="34" charset="0"/>
                <a:ea typeface="Tahoma" pitchFamily="34" charset="0"/>
                <a:cs typeface="Tahoma" pitchFamily="34" charset="0"/>
              </a:rPr>
              <a:t>true north </a:t>
            </a:r>
            <a:r>
              <a:rPr lang="en-US" dirty="0">
                <a:latin typeface="Tahoma" pitchFamily="34" charset="0"/>
                <a:ea typeface="Tahoma" pitchFamily="34" charset="0"/>
                <a:cs typeface="Tahoma" pitchFamily="34" charset="0"/>
              </a:rPr>
              <a:t>for the organization.</a:t>
            </a:r>
          </a:p>
          <a:p>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We look to create a couple of sentences that describe (what you see above)</a:t>
            </a:r>
          </a:p>
          <a:p>
            <a:r>
              <a:rPr lang="en-US" dirty="0">
                <a:latin typeface="Tahoma" pitchFamily="34" charset="0"/>
                <a:ea typeface="Tahoma" pitchFamily="34" charset="0"/>
                <a:cs typeface="Tahoma" pitchFamily="34" charset="0"/>
              </a:rPr>
              <a:t> We ask participants in our workshop to create an SSI either for a case we provide or for their own organizations, so that they can lead others through it.</a:t>
            </a:r>
          </a:p>
          <a:p>
            <a:r>
              <a:rPr lang="en-US" dirty="0">
                <a:latin typeface="Tahoma" charset="0"/>
              </a:rPr>
              <a:t>Let’s look at an example.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r>
              <a:rPr lang="en-US"/>
              <a:t>©  Craig McGee and Kathy Molloy, 2011</a:t>
            </a:r>
          </a:p>
          <a:p>
            <a:pPr>
              <a:defRPr/>
            </a:pPr>
            <a:r>
              <a:rPr lang="en-US"/>
              <a:t>Reproduction not allowed without permission</a:t>
            </a:r>
          </a:p>
          <a:p>
            <a:pPr>
              <a:defRPr/>
            </a:pPr>
            <a:endParaRPr lang="en-US" dirty="0"/>
          </a:p>
        </p:txBody>
      </p:sp>
      <p:sp>
        <p:nvSpPr>
          <p:cNvPr id="8" name="Slide Number Placeholder 7"/>
          <p:cNvSpPr>
            <a:spLocks noGrp="1"/>
          </p:cNvSpPr>
          <p:nvPr>
            <p:ph type="sldNum" sz="quarter" idx="11"/>
          </p:nvPr>
        </p:nvSpPr>
        <p:spPr/>
        <p:txBody>
          <a:bodyPr/>
          <a:lstStyle/>
          <a:p>
            <a:pPr>
              <a:defRPr/>
            </a:pPr>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5" name="Footer Placeholder 4"/>
          <p:cNvSpPr>
            <a:spLocks noGrp="1"/>
          </p:cNvSpPr>
          <p:nvPr>
            <p:ph type="ftr" sz="quarter" idx="11"/>
          </p:nvPr>
        </p:nvSpPr>
        <p:spPr/>
        <p:txBody>
          <a:bodyPr/>
          <a:lstStyle/>
          <a:p>
            <a:pPr>
              <a:defRPr/>
            </a:pPr>
            <a:r>
              <a:rPr lang="en-US"/>
              <a:t>Objectives and Agenda</a:t>
            </a:r>
          </a:p>
        </p:txBody>
      </p:sp>
      <p:sp>
        <p:nvSpPr>
          <p:cNvPr id="6" name="Slide Number Placeholder 5"/>
          <p:cNvSpPr>
            <a:spLocks noGrp="1"/>
          </p:cNvSpPr>
          <p:nvPr>
            <p:ph type="sldNum" sz="quarter" idx="12"/>
          </p:nvPr>
        </p:nvSpPr>
        <p:spPr/>
        <p:txBody>
          <a:bodyPr/>
          <a:lstStyle/>
          <a:p>
            <a:pPr>
              <a:defRPr/>
            </a:pPr>
            <a:fld id="{AFD52D2F-B882-42A4-BBC0-7E79C41984B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5" name="Footer Placeholder 4"/>
          <p:cNvSpPr>
            <a:spLocks noGrp="1"/>
          </p:cNvSpPr>
          <p:nvPr>
            <p:ph type="ftr" sz="quarter" idx="11"/>
          </p:nvPr>
        </p:nvSpPr>
        <p:spPr/>
        <p:txBody>
          <a:bodyPr/>
          <a:lstStyle/>
          <a:p>
            <a:pPr>
              <a:defRPr/>
            </a:pPr>
            <a:r>
              <a:rPr lang="en-US"/>
              <a:t>Objectives and Agenda</a:t>
            </a:r>
          </a:p>
        </p:txBody>
      </p:sp>
      <p:sp>
        <p:nvSpPr>
          <p:cNvPr id="6" name="Slide Number Placeholder 5"/>
          <p:cNvSpPr>
            <a:spLocks noGrp="1"/>
          </p:cNvSpPr>
          <p:nvPr>
            <p:ph type="sldNum" sz="quarter" idx="12"/>
          </p:nvPr>
        </p:nvSpPr>
        <p:spPr/>
        <p:txBody>
          <a:bodyPr/>
          <a:lstStyle/>
          <a:p>
            <a:pPr>
              <a:defRPr/>
            </a:pPr>
            <a:fld id="{D2B6AB5E-29CD-474A-AAC4-D7DE231AE470}"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458200" cy="609600"/>
          </a:xfrm>
        </p:spPr>
        <p:txBody>
          <a:bodyPr/>
          <a:lstStyle/>
          <a:p>
            <a:r>
              <a:rPr lang="en-US"/>
              <a:t>Click to edit Master title style</a:t>
            </a:r>
          </a:p>
        </p:txBody>
      </p:sp>
      <p:sp>
        <p:nvSpPr>
          <p:cNvPr id="3" name="Content Placeholder 2"/>
          <p:cNvSpPr>
            <a:spLocks noGrp="1"/>
          </p:cNvSpPr>
          <p:nvPr>
            <p:ph sz="half" idx="1"/>
          </p:nvPr>
        </p:nvSpPr>
        <p:spPr>
          <a:xfrm>
            <a:off x="11430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4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ea typeface="ＭＳ Ｐゴシック" charset="-128"/>
              </a:defRPr>
            </a:lvl1pPr>
          </a:lstStyle>
          <a:p>
            <a:pPr>
              <a:defRPr/>
            </a:pPr>
            <a:endParaRPr lang="en-US"/>
          </a:p>
          <a:p>
            <a:pPr>
              <a:defRPr/>
            </a:pPr>
            <a:r>
              <a:rPr lang="en-US"/>
              <a:t>Assessing the Business Context</a:t>
            </a:r>
            <a:endParaRPr lang="en-US">
              <a:solidFill>
                <a:schemeClr val="accent2"/>
              </a:solidFill>
            </a:endParaRPr>
          </a:p>
        </p:txBody>
      </p:sp>
      <p:sp>
        <p:nvSpPr>
          <p:cNvPr id="6" name="Slide Number Placeholder 5"/>
          <p:cNvSpPr>
            <a:spLocks noGrp="1"/>
          </p:cNvSpPr>
          <p:nvPr>
            <p:ph type="sldNum" sz="quarter" idx="11"/>
          </p:nvPr>
        </p:nvSpPr>
        <p:spPr/>
        <p:txBody>
          <a:bodyPr/>
          <a:lstStyle>
            <a:lvl1pPr>
              <a:defRPr smtClean="0"/>
            </a:lvl1pPr>
          </a:lstStyle>
          <a:p>
            <a:pPr>
              <a:defRPr/>
            </a:pPr>
            <a:endParaRPr lang="en-US"/>
          </a:p>
          <a:p>
            <a:pPr>
              <a:defRPr/>
            </a:pPr>
            <a:r>
              <a:rPr lang="en-US"/>
              <a:t>2 - </a:t>
            </a:r>
            <a:fld id="{3F6307C7-1041-456F-9600-572FE20CE774}" type="slidenum">
              <a:rPr lang="en-US"/>
              <a:pPr>
                <a:defRPr/>
              </a:pPr>
              <a:t>‹#›</a:t>
            </a:fld>
            <a:endParaRPr lang="en-US"/>
          </a:p>
        </p:txBody>
      </p:sp>
      <p:sp>
        <p:nvSpPr>
          <p:cNvPr id="7" name="Date Placeholder 6"/>
          <p:cNvSpPr>
            <a:spLocks noGrp="1"/>
          </p:cNvSpPr>
          <p:nvPr>
            <p:ph type="dt" sz="half" idx="12"/>
          </p:nvPr>
        </p:nvSpPr>
        <p:spPr/>
        <p:txBody>
          <a:bodyPr/>
          <a:lstStyle>
            <a:lvl1pPr>
              <a:defRPr sz="1400" smtClean="0">
                <a:solidFill>
                  <a:schemeClr val="tx1"/>
                </a:solidFill>
                <a:latin typeface="Arial" charset="0"/>
              </a:defRPr>
            </a:lvl1pPr>
          </a:lstStyle>
          <a:p>
            <a:pPr>
              <a:defRPr/>
            </a:pPr>
            <a:r>
              <a:rPr lang="en-US"/>
              <a:t>Reproduction not allowed without permission</a:t>
            </a:r>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5" name="Footer Placeholder 4"/>
          <p:cNvSpPr>
            <a:spLocks noGrp="1"/>
          </p:cNvSpPr>
          <p:nvPr>
            <p:ph type="ftr" sz="quarter" idx="11"/>
          </p:nvPr>
        </p:nvSpPr>
        <p:spPr/>
        <p:txBody>
          <a:bodyPr/>
          <a:lstStyle/>
          <a:p>
            <a:pPr>
              <a:defRPr/>
            </a:pPr>
            <a:r>
              <a:rPr lang="en-US"/>
              <a:t>Objectives and Agenda</a:t>
            </a:r>
          </a:p>
        </p:txBody>
      </p:sp>
      <p:sp>
        <p:nvSpPr>
          <p:cNvPr id="6" name="Slide Number Placeholder 5"/>
          <p:cNvSpPr>
            <a:spLocks noGrp="1"/>
          </p:cNvSpPr>
          <p:nvPr>
            <p:ph type="sldNum" sz="quarter" idx="12"/>
          </p:nvPr>
        </p:nvSpPr>
        <p:spPr/>
        <p:txBody>
          <a:bodyPr/>
          <a:lstStyle/>
          <a:p>
            <a:pPr>
              <a:defRPr/>
            </a:pPr>
            <a:fld id="{0F033597-A6AE-4C91-B236-DB971A8FE3F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5" name="Footer Placeholder 4"/>
          <p:cNvSpPr>
            <a:spLocks noGrp="1"/>
          </p:cNvSpPr>
          <p:nvPr>
            <p:ph type="ftr" sz="quarter" idx="11"/>
          </p:nvPr>
        </p:nvSpPr>
        <p:spPr/>
        <p:txBody>
          <a:bodyPr/>
          <a:lstStyle/>
          <a:p>
            <a:pPr>
              <a:defRPr/>
            </a:pPr>
            <a:r>
              <a:rPr lang="en-US"/>
              <a:t>Objectives and Agenda</a:t>
            </a:r>
          </a:p>
        </p:txBody>
      </p:sp>
      <p:sp>
        <p:nvSpPr>
          <p:cNvPr id="6" name="Slide Number Placeholder 5"/>
          <p:cNvSpPr>
            <a:spLocks noGrp="1"/>
          </p:cNvSpPr>
          <p:nvPr>
            <p:ph type="sldNum" sz="quarter" idx="12"/>
          </p:nvPr>
        </p:nvSpPr>
        <p:spPr/>
        <p:txBody>
          <a:bodyPr/>
          <a:lstStyle/>
          <a:p>
            <a:pPr>
              <a:defRPr/>
            </a:pPr>
            <a:fld id="{718D5A35-09B5-4908-A522-3972CF831B69}"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6" name="Footer Placeholder 5"/>
          <p:cNvSpPr>
            <a:spLocks noGrp="1"/>
          </p:cNvSpPr>
          <p:nvPr>
            <p:ph type="ftr" sz="quarter" idx="11"/>
          </p:nvPr>
        </p:nvSpPr>
        <p:spPr/>
        <p:txBody>
          <a:bodyPr/>
          <a:lstStyle/>
          <a:p>
            <a:pPr>
              <a:defRPr/>
            </a:pPr>
            <a:r>
              <a:rPr lang="en-US"/>
              <a:t>Objectives and Agenda</a:t>
            </a:r>
          </a:p>
        </p:txBody>
      </p:sp>
      <p:sp>
        <p:nvSpPr>
          <p:cNvPr id="7" name="Slide Number Placeholder 6"/>
          <p:cNvSpPr>
            <a:spLocks noGrp="1"/>
          </p:cNvSpPr>
          <p:nvPr>
            <p:ph type="sldNum" sz="quarter" idx="12"/>
          </p:nvPr>
        </p:nvSpPr>
        <p:spPr/>
        <p:txBody>
          <a:bodyPr/>
          <a:lstStyle/>
          <a:p>
            <a:pPr>
              <a:defRPr/>
            </a:pPr>
            <a:fld id="{A70196F9-8D9E-4BC4-867E-392CAC6ADE86}"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8" name="Footer Placeholder 7"/>
          <p:cNvSpPr>
            <a:spLocks noGrp="1"/>
          </p:cNvSpPr>
          <p:nvPr>
            <p:ph type="ftr" sz="quarter" idx="11"/>
          </p:nvPr>
        </p:nvSpPr>
        <p:spPr/>
        <p:txBody>
          <a:bodyPr/>
          <a:lstStyle/>
          <a:p>
            <a:pPr>
              <a:defRPr/>
            </a:pPr>
            <a:r>
              <a:rPr lang="en-US"/>
              <a:t>Objectives and Agenda</a:t>
            </a:r>
          </a:p>
        </p:txBody>
      </p:sp>
      <p:sp>
        <p:nvSpPr>
          <p:cNvPr id="9" name="Slide Number Placeholder 8"/>
          <p:cNvSpPr>
            <a:spLocks noGrp="1"/>
          </p:cNvSpPr>
          <p:nvPr>
            <p:ph type="sldNum" sz="quarter" idx="12"/>
          </p:nvPr>
        </p:nvSpPr>
        <p:spPr/>
        <p:txBody>
          <a:bodyPr/>
          <a:lstStyle/>
          <a:p>
            <a:pPr>
              <a:defRPr/>
            </a:pPr>
            <a:fld id="{0FA97452-6385-4C19-BDB6-0A2158E8E40A}"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1DB1D4B-771C-402E-A212-DCA00A5D0E7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3" name="Footer Placeholder 2"/>
          <p:cNvSpPr>
            <a:spLocks noGrp="1"/>
          </p:cNvSpPr>
          <p:nvPr>
            <p:ph type="ftr" sz="quarter" idx="11"/>
          </p:nvPr>
        </p:nvSpPr>
        <p:spPr/>
        <p:txBody>
          <a:bodyPr/>
          <a:lstStyle/>
          <a:p>
            <a:pPr>
              <a:defRPr/>
            </a:pPr>
            <a:r>
              <a:rPr lang="en-US"/>
              <a:t>Objectives and Agenda</a:t>
            </a:r>
          </a:p>
        </p:txBody>
      </p:sp>
      <p:sp>
        <p:nvSpPr>
          <p:cNvPr id="4" name="Slide Number Placeholder 3"/>
          <p:cNvSpPr>
            <a:spLocks noGrp="1"/>
          </p:cNvSpPr>
          <p:nvPr>
            <p:ph type="sldNum" sz="quarter" idx="12"/>
          </p:nvPr>
        </p:nvSpPr>
        <p:spPr/>
        <p:txBody>
          <a:bodyPr/>
          <a:lstStyle/>
          <a:p>
            <a:pPr>
              <a:defRPr/>
            </a:pPr>
            <a:fld id="{3BD48F26-BDF2-4463-BD4A-E53E3FE7B13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6" name="Footer Placeholder 5"/>
          <p:cNvSpPr>
            <a:spLocks noGrp="1"/>
          </p:cNvSpPr>
          <p:nvPr>
            <p:ph type="ftr" sz="quarter" idx="11"/>
          </p:nvPr>
        </p:nvSpPr>
        <p:spPr/>
        <p:txBody>
          <a:bodyPr/>
          <a:lstStyle/>
          <a:p>
            <a:pPr>
              <a:defRPr/>
            </a:pPr>
            <a:r>
              <a:rPr lang="en-US"/>
              <a:t>Objectives and Agenda</a:t>
            </a:r>
          </a:p>
        </p:txBody>
      </p:sp>
      <p:sp>
        <p:nvSpPr>
          <p:cNvPr id="7" name="Slide Number Placeholder 6"/>
          <p:cNvSpPr>
            <a:spLocks noGrp="1"/>
          </p:cNvSpPr>
          <p:nvPr>
            <p:ph type="sldNum" sz="quarter" idx="12"/>
          </p:nvPr>
        </p:nvSpPr>
        <p:spPr/>
        <p:txBody>
          <a:bodyPr/>
          <a:lstStyle/>
          <a:p>
            <a:pPr>
              <a:defRPr/>
            </a:pPr>
            <a:fld id="{0B5A57E8-1D93-483A-AB79-BFF3264E534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Reproduction not allowed without permission</a:t>
            </a:r>
          </a:p>
          <a:p>
            <a:pPr>
              <a:defRPr/>
            </a:pPr>
            <a:endParaRPr lang="en-US"/>
          </a:p>
        </p:txBody>
      </p:sp>
      <p:sp>
        <p:nvSpPr>
          <p:cNvPr id="6" name="Footer Placeholder 5"/>
          <p:cNvSpPr>
            <a:spLocks noGrp="1"/>
          </p:cNvSpPr>
          <p:nvPr>
            <p:ph type="ftr" sz="quarter" idx="11"/>
          </p:nvPr>
        </p:nvSpPr>
        <p:spPr/>
        <p:txBody>
          <a:bodyPr/>
          <a:lstStyle/>
          <a:p>
            <a:pPr>
              <a:defRPr/>
            </a:pPr>
            <a:r>
              <a:rPr lang="en-US"/>
              <a:t>Objectives and Agenda</a:t>
            </a:r>
          </a:p>
        </p:txBody>
      </p:sp>
      <p:sp>
        <p:nvSpPr>
          <p:cNvPr id="7" name="Slide Number Placeholder 6"/>
          <p:cNvSpPr>
            <a:spLocks noGrp="1"/>
          </p:cNvSpPr>
          <p:nvPr>
            <p:ph type="sldNum" sz="quarter" idx="12"/>
          </p:nvPr>
        </p:nvSpPr>
        <p:spPr/>
        <p:txBody>
          <a:bodyPr/>
          <a:lstStyle/>
          <a:p>
            <a:pPr>
              <a:defRPr/>
            </a:pPr>
            <a:fld id="{8A04BD9B-A503-4161-99EB-D00A99CA0A7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8EA96BC0-9CCF-4293-A349-141DC0AE16D7}"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jpeg"/><Relationship Id="rId3" Type="http://schemas.openxmlformats.org/officeDocument/2006/relationships/notesSlide" Target="../notesSlides/notesSlide3.xml"/><Relationship Id="rId7" Type="http://schemas.openxmlformats.org/officeDocument/2006/relationships/package" Target="../embeddings/Microsoft_Word_Document.docx"/><Relationship Id="rId12" Type="http://schemas.openxmlformats.org/officeDocument/2006/relationships/image" Target="../media/image12.emf"/><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1.emf"/><Relationship Id="rId5" Type="http://schemas.openxmlformats.org/officeDocument/2006/relationships/image" Target="../media/image7.png"/><Relationship Id="rId15" Type="http://schemas.openxmlformats.org/officeDocument/2006/relationships/image" Target="../media/image14.jpe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wmf"/><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6"/>
          <p:cNvSpPr>
            <a:spLocks noGrp="1" noChangeArrowheads="1"/>
          </p:cNvSpPr>
          <p:nvPr>
            <p:ph type="ctrTitle"/>
          </p:nvPr>
        </p:nvSpPr>
        <p:spPr>
          <a:xfrm>
            <a:off x="0" y="2286000"/>
            <a:ext cx="8991600" cy="1752600"/>
          </a:xfrm>
        </p:spPr>
        <p:txBody>
          <a:bodyPr>
            <a:normAutofit fontScale="90000"/>
          </a:bodyPr>
          <a:lstStyle/>
          <a:p>
            <a:br>
              <a:rPr lang="en-US" sz="4444" b="1" i="1" dirty="0"/>
            </a:br>
            <a:r>
              <a:rPr lang="en-US" sz="3600" b="1" i="1" dirty="0"/>
              <a:t>Designing for Agility™</a:t>
            </a:r>
            <a:br>
              <a:rPr lang="en-US" sz="3600" b="1" i="1" dirty="0"/>
            </a:br>
            <a:br>
              <a:rPr lang="en-US" sz="3600" b="1" i="1" dirty="0"/>
            </a:br>
            <a:r>
              <a:rPr lang="en-US" sz="2800" b="1" i="1" dirty="0">
                <a:solidFill>
                  <a:srgbClr val="FF0000"/>
                </a:solidFill>
              </a:rPr>
              <a:t>ODC Webinar </a:t>
            </a:r>
            <a:r>
              <a:rPr lang="mr-IN" sz="2800" b="1" i="1" dirty="0">
                <a:solidFill>
                  <a:srgbClr val="FF0000"/>
                </a:solidFill>
              </a:rPr>
              <a:t>–</a:t>
            </a:r>
            <a:r>
              <a:rPr lang="en-US" sz="2800" b="1" i="1" dirty="0">
                <a:solidFill>
                  <a:srgbClr val="FF0000"/>
                </a:solidFill>
              </a:rPr>
              <a:t> October 16, 2019</a:t>
            </a:r>
            <a:br>
              <a:rPr lang="en-US" b="1" dirty="0">
                <a:solidFill>
                  <a:srgbClr val="FF0000"/>
                </a:solidFill>
              </a:rPr>
            </a:br>
            <a:endParaRPr lang="en-US" dirty="0">
              <a:solidFill>
                <a:srgbClr val="FF0000"/>
              </a:solidFill>
            </a:endParaRPr>
          </a:p>
        </p:txBody>
      </p:sp>
      <p:sp>
        <p:nvSpPr>
          <p:cNvPr id="15" name="Date Placeholder 3"/>
          <p:cNvSpPr>
            <a:spLocks noGrp="1"/>
          </p:cNvSpPr>
          <p:nvPr>
            <p:ph type="dt" sz="half" idx="10"/>
          </p:nvPr>
        </p:nvSpPr>
        <p:spPr>
          <a:xfrm>
            <a:off x="5334001" y="6356350"/>
            <a:ext cx="3115322" cy="365125"/>
          </a:xfrm>
        </p:spPr>
        <p:txBody>
          <a:bodyPr/>
          <a:lstStyle/>
          <a:p>
            <a:pPr>
              <a:defRPr/>
            </a:pPr>
            <a:r>
              <a:rPr lang="en-US" sz="1000" dirty="0">
                <a:solidFill>
                  <a:schemeClr val="tx1"/>
                </a:solidFill>
                <a:latin typeface="+mn-lt"/>
              </a:rPr>
              <a:t>©   E. Craig McGee, Ph.D.,  2019</a:t>
            </a:r>
          </a:p>
          <a:p>
            <a:pPr>
              <a:defRPr/>
            </a:pPr>
            <a:r>
              <a:rPr lang="en-US" sz="1000" dirty="0">
                <a:solidFill>
                  <a:schemeClr val="tx1"/>
                </a:solidFill>
                <a:latin typeface="+mn-lt"/>
              </a:rPr>
              <a:t>Reproduction not allowed without permission</a:t>
            </a:r>
          </a:p>
          <a:p>
            <a:pPr>
              <a:defRPr/>
            </a:pPr>
            <a:endParaRPr lang="en-US" dirty="0">
              <a:latin typeface="+mn-lt"/>
            </a:endParaRPr>
          </a:p>
        </p:txBody>
      </p:sp>
      <p:grpSp>
        <p:nvGrpSpPr>
          <p:cNvPr id="17" name="Group 6"/>
          <p:cNvGrpSpPr>
            <a:grpSpLocks/>
          </p:cNvGrpSpPr>
          <p:nvPr/>
        </p:nvGrpSpPr>
        <p:grpSpPr bwMode="auto">
          <a:xfrm>
            <a:off x="457200" y="6172200"/>
            <a:ext cx="1828800" cy="477838"/>
            <a:chOff x="5486400" y="4876800"/>
            <a:chExt cx="1981200" cy="630238"/>
          </a:xfrm>
        </p:grpSpPr>
        <p:pic>
          <p:nvPicPr>
            <p:cNvPr id="18" name="Picture 16" descr="C:\Solutions\Artwork\Chglogo.tif"/>
            <p:cNvPicPr>
              <a:picLocks noChangeAspect="1" noChangeArrowheads="1"/>
            </p:cNvPicPr>
            <p:nvPr/>
          </p:nvPicPr>
          <p:blipFill>
            <a:blip r:embed="rId3"/>
            <a:srcRect/>
            <a:stretch>
              <a:fillRect/>
            </a:stretch>
          </p:blipFill>
          <p:spPr bwMode="auto">
            <a:xfrm>
              <a:off x="5486400" y="4876800"/>
              <a:ext cx="530225" cy="630238"/>
            </a:xfrm>
            <a:prstGeom prst="rect">
              <a:avLst/>
            </a:prstGeom>
            <a:noFill/>
            <a:ln w="9525">
              <a:noFill/>
              <a:miter lim="800000"/>
              <a:headEnd/>
              <a:tailEnd/>
            </a:ln>
          </p:spPr>
        </p:pic>
        <p:pic>
          <p:nvPicPr>
            <p:cNvPr id="19" name="Picture 15" descr="C:\Solutions\Artwork\Solured.jpg"/>
            <p:cNvPicPr>
              <a:picLocks noChangeAspect="1" noChangeArrowheads="1"/>
            </p:cNvPicPr>
            <p:nvPr/>
          </p:nvPicPr>
          <p:blipFill>
            <a:blip r:embed="rId4"/>
            <a:srcRect/>
            <a:stretch>
              <a:fillRect/>
            </a:stretch>
          </p:blipFill>
          <p:spPr bwMode="auto">
            <a:xfrm rot="10800000" flipH="1" flipV="1">
              <a:off x="5943600" y="4953000"/>
              <a:ext cx="1524000" cy="139700"/>
            </a:xfrm>
            <a:prstGeom prst="rect">
              <a:avLst/>
            </a:prstGeom>
            <a:noFill/>
            <a:ln w="9525">
              <a:noFill/>
              <a:miter lim="800000"/>
              <a:headEnd/>
              <a:tailEnd/>
            </a:ln>
          </p:spPr>
        </p:pic>
      </p:grpSp>
      <p:sp>
        <p:nvSpPr>
          <p:cNvPr id="2" name="TextBox 1"/>
          <p:cNvSpPr txBox="1"/>
          <p:nvPr/>
        </p:nvSpPr>
        <p:spPr>
          <a:xfrm>
            <a:off x="914400" y="3505200"/>
            <a:ext cx="7162800" cy="1569660"/>
          </a:xfrm>
          <a:prstGeom prst="rect">
            <a:avLst/>
          </a:prstGeom>
          <a:noFill/>
        </p:spPr>
        <p:txBody>
          <a:bodyPr wrap="square" rtlCol="0">
            <a:spAutoFit/>
          </a:bodyPr>
          <a:lstStyle/>
          <a:p>
            <a:pPr algn="ctr"/>
            <a:r>
              <a:rPr lang="en-US" dirty="0">
                <a:solidFill>
                  <a:schemeClr val="tx2"/>
                </a:solidFill>
              </a:rPr>
              <a:t>Presented by:</a:t>
            </a:r>
          </a:p>
          <a:p>
            <a:pPr algn="ctr"/>
            <a:endParaRPr lang="en-US" dirty="0">
              <a:solidFill>
                <a:schemeClr val="tx2"/>
              </a:solidFill>
            </a:endParaRPr>
          </a:p>
          <a:p>
            <a:pPr algn="ctr"/>
            <a:r>
              <a:rPr lang="en-US" dirty="0">
                <a:solidFill>
                  <a:schemeClr val="tx2"/>
                </a:solidFill>
              </a:rPr>
              <a:t>E. Craig McGee, Ph.D.</a:t>
            </a:r>
          </a:p>
          <a:p>
            <a:pPr algn="ctr"/>
            <a:r>
              <a:rPr lang="en-US" dirty="0">
                <a:solidFill>
                  <a:schemeClr val="tx2"/>
                </a:solidFill>
              </a:rPr>
              <a:t>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200"/>
            <a:ext cx="7848600" cy="868362"/>
          </a:xfrm>
        </p:spPr>
        <p:txBody>
          <a:bodyPr>
            <a:normAutofit/>
          </a:bodyPr>
          <a:lstStyle/>
          <a:p>
            <a:r>
              <a:rPr lang="en-US" sz="3200" dirty="0">
                <a:solidFill>
                  <a:srgbClr val="C00000"/>
                </a:solidFill>
              </a:rPr>
              <a:t>Basic Elements of Business Context</a:t>
            </a:r>
          </a:p>
        </p:txBody>
      </p:sp>
      <p:sp>
        <p:nvSpPr>
          <p:cNvPr id="4" name="Slide Number Placeholder 3"/>
          <p:cNvSpPr>
            <a:spLocks noGrp="1"/>
          </p:cNvSpPr>
          <p:nvPr>
            <p:ph type="sldNum" sz="quarter" idx="12"/>
          </p:nvPr>
        </p:nvSpPr>
        <p:spPr/>
        <p:txBody>
          <a:bodyPr/>
          <a:lstStyle/>
          <a:p>
            <a:pPr>
              <a:defRPr/>
            </a:pPr>
            <a:r>
              <a:rPr lang="en-US" dirty="0">
                <a:solidFill>
                  <a:srgbClr val="000000"/>
                </a:solidFill>
                <a:latin typeface="+mn-lt"/>
              </a:rPr>
              <a:t> </a:t>
            </a:r>
            <a:fld id="{3BD48F26-BDF2-4463-BD4A-E53E3FE7B137}" type="slidenum">
              <a:rPr lang="en-US" smtClean="0">
                <a:solidFill>
                  <a:srgbClr val="000000"/>
                </a:solidFill>
                <a:latin typeface="+mn-lt"/>
              </a:rPr>
              <a:pPr>
                <a:defRPr/>
              </a:pPr>
              <a:t>9</a:t>
            </a:fld>
            <a:endParaRPr lang="en-US" dirty="0">
              <a:solidFill>
                <a:srgbClr val="000000"/>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668414679"/>
              </p:ext>
            </p:extLst>
          </p:nvPr>
        </p:nvGraphicFramePr>
        <p:xfrm>
          <a:off x="838200" y="914400"/>
          <a:ext cx="7467600" cy="516128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708488">
                <a:tc>
                  <a:txBody>
                    <a:bodyPr/>
                    <a:lstStyle/>
                    <a:p>
                      <a:pPr>
                        <a:lnSpc>
                          <a:spcPct val="90000"/>
                        </a:lnSpc>
                      </a:pPr>
                      <a:r>
                        <a:rPr lang="en-US" sz="2000" b="1" i="1" dirty="0">
                          <a:solidFill>
                            <a:schemeClr val="bg1"/>
                          </a:solidFill>
                        </a:rPr>
                        <a:t>Identify</a:t>
                      </a:r>
                    </a:p>
                    <a:p>
                      <a:pPr lvl="1">
                        <a:lnSpc>
                          <a:spcPct val="90000"/>
                        </a:lnSpc>
                        <a:buFont typeface="Calibri" pitchFamily="34" charset="0"/>
                        <a:buChar char="–"/>
                      </a:pPr>
                      <a:r>
                        <a:rPr lang="en-US" sz="1800" b="0" dirty="0">
                          <a:solidFill>
                            <a:schemeClr val="bg1"/>
                          </a:solidFill>
                        </a:rPr>
                        <a:t>   vision, mission</a:t>
                      </a:r>
                    </a:p>
                    <a:p>
                      <a:pPr lvl="1">
                        <a:lnSpc>
                          <a:spcPct val="90000"/>
                        </a:lnSpc>
                        <a:buFont typeface="Calibri" pitchFamily="34" charset="0"/>
                        <a:buChar char="–"/>
                      </a:pPr>
                      <a:endParaRPr lang="en-US" sz="1800" b="0" dirty="0">
                        <a:solidFill>
                          <a:schemeClr val="bg1"/>
                        </a:solidFill>
                      </a:endParaRPr>
                    </a:p>
                    <a:p>
                      <a:pPr lvl="1">
                        <a:lnSpc>
                          <a:spcPct val="90000"/>
                        </a:lnSpc>
                        <a:buFont typeface="Calibri" pitchFamily="34" charset="0"/>
                        <a:buChar char="–"/>
                      </a:pPr>
                      <a:r>
                        <a:rPr lang="en-US" sz="1800" b="0" dirty="0">
                          <a:solidFill>
                            <a:schemeClr val="bg1"/>
                          </a:solidFill>
                        </a:rPr>
                        <a:t>  internal and external factors</a:t>
                      </a:r>
                    </a:p>
                    <a:p>
                      <a:pPr lvl="1">
                        <a:lnSpc>
                          <a:spcPct val="90000"/>
                        </a:lnSpc>
                        <a:buFont typeface="Calibri" pitchFamily="34" charset="0"/>
                        <a:buChar char="–"/>
                      </a:pPr>
                      <a:endParaRPr lang="en-US" sz="1800" b="0" dirty="0">
                        <a:solidFill>
                          <a:schemeClr val="bg1"/>
                        </a:solidFill>
                      </a:endParaRPr>
                    </a:p>
                    <a:p>
                      <a:pPr lvl="1">
                        <a:lnSpc>
                          <a:spcPct val="90000"/>
                        </a:lnSpc>
                        <a:buFont typeface="Calibri" pitchFamily="34" charset="0"/>
                        <a:buChar char="–"/>
                      </a:pPr>
                      <a:r>
                        <a:rPr lang="en-US" sz="1800" b="0" dirty="0">
                          <a:solidFill>
                            <a:schemeClr val="bg1"/>
                          </a:solidFill>
                        </a:rPr>
                        <a:t>   stakeholder perspectives</a:t>
                      </a:r>
                    </a:p>
                    <a:p>
                      <a:pPr lvl="1">
                        <a:lnSpc>
                          <a:spcPct val="90000"/>
                        </a:lnSpc>
                        <a:buFont typeface="Calibri" pitchFamily="34" charset="0"/>
                        <a:buChar char="–"/>
                      </a:pPr>
                      <a:endParaRPr lang="en-US" sz="1800" b="0" dirty="0">
                        <a:solidFill>
                          <a:schemeClr val="bg1"/>
                        </a:solidFill>
                      </a:endParaRPr>
                    </a:p>
                    <a:p>
                      <a:pPr lvl="1">
                        <a:lnSpc>
                          <a:spcPct val="90000"/>
                        </a:lnSpc>
                        <a:buFont typeface="Calibri" pitchFamily="34" charset="0"/>
                        <a:buChar char="–"/>
                      </a:pPr>
                      <a:r>
                        <a:rPr lang="en-US" sz="1800" b="0" dirty="0">
                          <a:solidFill>
                            <a:schemeClr val="bg1"/>
                          </a:solidFill>
                        </a:rPr>
                        <a:t>   business strategy</a:t>
                      </a:r>
                    </a:p>
                  </a:txBody>
                  <a:tcPr/>
                </a:tc>
                <a:tc>
                  <a: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1" u="none" strike="noStrike" kern="1200" cap="none" spc="0" normalizeH="0" baseline="0" noProof="0" dirty="0">
                          <a:ln>
                            <a:noFill/>
                          </a:ln>
                          <a:solidFill>
                            <a:schemeClr val="bg1"/>
                          </a:solidFill>
                          <a:effectLst/>
                          <a:uLnTx/>
                          <a:uFillTx/>
                          <a:latin typeface="+mn-lt"/>
                          <a:ea typeface="+mn-ea"/>
                          <a:cs typeface="+mn-cs"/>
                        </a:rPr>
                        <a:t>Assess strategic capability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1800" b="0" dirty="0">
                          <a:solidFill>
                            <a:schemeClr val="bg1"/>
                          </a:solidFill>
                          <a:latin typeface="+mn-lt"/>
                          <a:ea typeface="+mn-ea"/>
                        </a:rPr>
                        <a:t>current </a:t>
                      </a:r>
                      <a:r>
                        <a:rPr kumimoji="0" lang="en-US" sz="1800" b="0" i="0" u="none" strike="noStrike" kern="1200" cap="none" spc="0" normalizeH="0" baseline="0" noProof="0" dirty="0">
                          <a:ln>
                            <a:noFill/>
                          </a:ln>
                          <a:solidFill>
                            <a:schemeClr val="bg1"/>
                          </a:solidFill>
                          <a:effectLst/>
                          <a:uLnTx/>
                          <a:uFillTx/>
                          <a:latin typeface="+mn-lt"/>
                          <a:ea typeface="+mn-ea"/>
                          <a:cs typeface="+mn-cs"/>
                        </a:rPr>
                        <a:t>position of the organization in its market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gaps between desired and actual performance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opportunities for new markets, products , etc.</a:t>
                      </a:r>
                      <a:endParaRPr lang="en-US" dirty="0">
                        <a:solidFill>
                          <a:schemeClr val="bg1"/>
                        </a:solidFill>
                      </a:endParaRPr>
                    </a:p>
                  </a:txBody>
                  <a:tcPr/>
                </a:tc>
                <a:extLst>
                  <a:ext uri="{0D108BD9-81ED-4DB2-BD59-A6C34878D82A}">
                    <a16:rowId xmlns:a16="http://schemas.microsoft.com/office/drawing/2014/main" val="10000"/>
                  </a:ext>
                </a:extLst>
              </a:tr>
              <a:tr h="2452792">
                <a:tc>
                  <a:txBody>
                    <a:bodyPr/>
                    <a:lstStyle/>
                    <a:p>
                      <a:pPr>
                        <a:lnSpc>
                          <a:spcPct val="90000"/>
                        </a:lnSpc>
                      </a:pPr>
                      <a:r>
                        <a:rPr lang="en-US" sz="2000" b="1" i="1" dirty="0"/>
                        <a:t>Understand</a:t>
                      </a:r>
                    </a:p>
                    <a:p>
                      <a:pPr lvl="1">
                        <a:lnSpc>
                          <a:spcPct val="90000"/>
                        </a:lnSpc>
                        <a:buFont typeface="Calibri" pitchFamily="34" charset="0"/>
                        <a:buChar char="–"/>
                      </a:pPr>
                      <a:r>
                        <a:rPr lang="en-US" sz="1800" dirty="0"/>
                        <a:t>   the organization’s culture</a:t>
                      </a:r>
                    </a:p>
                    <a:p>
                      <a:pPr lvl="1">
                        <a:lnSpc>
                          <a:spcPct val="90000"/>
                        </a:lnSpc>
                        <a:buFont typeface="Calibri" pitchFamily="34" charset="0"/>
                        <a:buChar char="–"/>
                      </a:pPr>
                      <a:endParaRPr lang="en-US" sz="1800" dirty="0"/>
                    </a:p>
                    <a:p>
                      <a:pPr lvl="1">
                        <a:lnSpc>
                          <a:spcPct val="90000"/>
                        </a:lnSpc>
                        <a:buFont typeface="Calibri" pitchFamily="34" charset="0"/>
                        <a:buChar char="–"/>
                      </a:pPr>
                      <a:r>
                        <a:rPr lang="en-US" sz="1800" dirty="0"/>
                        <a:t>   products and services</a:t>
                      </a:r>
                    </a:p>
                    <a:p>
                      <a:pPr lvl="1">
                        <a:lnSpc>
                          <a:spcPct val="90000"/>
                        </a:lnSpc>
                        <a:buFont typeface="Calibri" pitchFamily="34" charset="0"/>
                        <a:buChar char="–"/>
                      </a:pPr>
                      <a:endParaRPr lang="en-US" sz="1800" dirty="0"/>
                    </a:p>
                    <a:p>
                      <a:pPr lvl="1">
                        <a:lnSpc>
                          <a:spcPct val="90000"/>
                        </a:lnSpc>
                        <a:buFont typeface="Calibri" pitchFamily="34" charset="0"/>
                        <a:buChar char="–"/>
                      </a:pPr>
                      <a:r>
                        <a:rPr lang="en-US" sz="1800" dirty="0"/>
                        <a:t>   key business processes </a:t>
                      </a:r>
                    </a:p>
                    <a:p>
                      <a:pPr lvl="1">
                        <a:lnSpc>
                          <a:spcPct val="90000"/>
                        </a:lnSpc>
                        <a:buFont typeface="Calibri" pitchFamily="34" charset="0"/>
                        <a:buChar char="–"/>
                      </a:pPr>
                      <a:endParaRPr lang="en-US" sz="1800" dirty="0"/>
                    </a:p>
                    <a:p>
                      <a:pPr lvl="1">
                        <a:lnSpc>
                          <a:spcPct val="90000"/>
                        </a:lnSpc>
                        <a:buFont typeface="Calibri" pitchFamily="34" charset="0"/>
                        <a:buChar char="–"/>
                      </a:pPr>
                      <a:r>
                        <a:rPr lang="en-US" sz="1800" dirty="0"/>
                        <a:t>   people capability</a:t>
                      </a:r>
                    </a:p>
                    <a:p>
                      <a:pPr>
                        <a:buFont typeface="Calibri" pitchFamily="34" charset="0"/>
                        <a:buChar char="–"/>
                      </a:pPr>
                      <a:endParaRPr lang="en-US" dirty="0"/>
                    </a:p>
                  </a:txBody>
                  <a:tcPr/>
                </a:tc>
                <a:tc>
                  <a: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1" u="none" strike="noStrike" kern="1200" cap="none" spc="0" normalizeH="0" baseline="0" noProof="0" dirty="0">
                          <a:ln>
                            <a:noFill/>
                          </a:ln>
                          <a:solidFill>
                            <a:schemeClr val="tx1"/>
                          </a:solidFill>
                          <a:effectLst/>
                          <a:uLnTx/>
                          <a:uFillTx/>
                          <a:latin typeface="+mn-lt"/>
                          <a:ea typeface="+mn-ea"/>
                          <a:cs typeface="+mn-cs"/>
                        </a:rPr>
                        <a:t>Develop design criteria</a:t>
                      </a:r>
                    </a:p>
                    <a:p>
                      <a:pPr marL="800100" lvl="1" indent="-342900" eaLnBrk="1" fontAlgn="auto" hangingPunct="1">
                        <a:lnSpc>
                          <a:spcPct val="100000"/>
                        </a:lnSpc>
                        <a:spcBef>
                          <a:spcPct val="20000"/>
                        </a:spcBef>
                        <a:spcAft>
                          <a:spcPts val="0"/>
                        </a:spcAft>
                        <a:buFont typeface="Calibri" pitchFamily="34" charset="0"/>
                        <a:buChar char="–"/>
                      </a:pPr>
                      <a:r>
                        <a:rPr lang="en-US" sz="1800" dirty="0">
                          <a:latin typeface="+mn-lt"/>
                          <a:ea typeface="+mn-ea"/>
                        </a:rPr>
                        <a:t>what</a:t>
                      </a:r>
                      <a:r>
                        <a:rPr lang="en-US" sz="1800" baseline="0" dirty="0">
                          <a:latin typeface="+mn-lt"/>
                          <a:ea typeface="+mn-ea"/>
                        </a:rPr>
                        <a:t> the </a:t>
                      </a:r>
                      <a:r>
                        <a:rPr lang="en-US" sz="1800" dirty="0">
                          <a:latin typeface="+mn-lt"/>
                          <a:ea typeface="+mn-ea"/>
                        </a:rPr>
                        <a:t>organization </a:t>
                      </a:r>
                      <a:r>
                        <a:rPr lang="en-US" sz="1800" i="1" dirty="0">
                          <a:latin typeface="+mn-lt"/>
                          <a:ea typeface="+mn-ea"/>
                        </a:rPr>
                        <a:t>must be able to do </a:t>
                      </a:r>
                      <a:r>
                        <a:rPr lang="en-US" sz="1800" dirty="0">
                          <a:latin typeface="+mn-lt"/>
                          <a:ea typeface="+mn-ea"/>
                        </a:rPr>
                        <a:t>to achieve the desired strategy</a:t>
                      </a:r>
                    </a:p>
                    <a:p>
                      <a:pPr marL="800100" lvl="1" indent="-342900" eaLnBrk="1" fontAlgn="auto" hangingPunct="1">
                        <a:lnSpc>
                          <a:spcPct val="100000"/>
                        </a:lnSpc>
                        <a:spcBef>
                          <a:spcPct val="20000"/>
                        </a:spcBef>
                        <a:spcAft>
                          <a:spcPts val="0"/>
                        </a:spcAft>
                        <a:buFont typeface="Calibri" pitchFamily="34" charset="0"/>
                        <a:buNone/>
                      </a:pPr>
                      <a:endParaRPr lang="en-US" sz="1400" dirty="0">
                        <a:latin typeface="+mn-lt"/>
                        <a:ea typeface="+mn-ea"/>
                      </a:endParaRPr>
                    </a:p>
                    <a:p>
                      <a:pPr marL="800100" lvl="1" indent="-342900" eaLnBrk="1" fontAlgn="auto" hangingPunct="1">
                        <a:lnSpc>
                          <a:spcPct val="100000"/>
                        </a:lnSpc>
                        <a:spcBef>
                          <a:spcPct val="20000"/>
                        </a:spcBef>
                        <a:spcAft>
                          <a:spcPts val="0"/>
                        </a:spcAft>
                        <a:buFont typeface="Calibri" pitchFamily="34" charset="0"/>
                        <a:buChar char="–"/>
                      </a:pPr>
                      <a:r>
                        <a:rPr kumimoji="0" lang="en-US" sz="1800" i="0" u="none" strike="noStrike" kern="1200" cap="none" spc="0" normalizeH="0" baseline="0" noProof="0" dirty="0">
                          <a:ln>
                            <a:noFill/>
                          </a:ln>
                          <a:solidFill>
                            <a:schemeClr val="tx1"/>
                          </a:solidFill>
                          <a:effectLst/>
                          <a:uLnTx/>
                          <a:uFillTx/>
                          <a:latin typeface="+mn-lt"/>
                          <a:ea typeface="+mn-ea"/>
                          <a:cs typeface="+mn-cs"/>
                        </a:rPr>
                        <a:t>basis for key design decisions</a:t>
                      </a:r>
                    </a:p>
                  </a:txBody>
                  <a:tcPr/>
                </a:tc>
                <a:extLst>
                  <a:ext uri="{0D108BD9-81ED-4DB2-BD59-A6C34878D82A}">
                    <a16:rowId xmlns:a16="http://schemas.microsoft.com/office/drawing/2014/main" val="10001"/>
                  </a:ext>
                </a:extLst>
              </a:tr>
            </a:tbl>
          </a:graphicData>
        </a:graphic>
      </p:graphicFrame>
      <p:sp>
        <p:nvSpPr>
          <p:cNvPr id="8" name="Date Placeholder 1"/>
          <p:cNvSpPr txBox="1">
            <a:spLocks/>
          </p:cNvSpPr>
          <p:nvPr/>
        </p:nvSpPr>
        <p:spPr>
          <a:xfrm>
            <a:off x="762000" y="640080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0" name="Group 9"/>
          <p:cNvGrpSpPr/>
          <p:nvPr/>
        </p:nvGrpSpPr>
        <p:grpSpPr>
          <a:xfrm>
            <a:off x="7543800" y="6248400"/>
            <a:ext cx="1257300" cy="388937"/>
            <a:chOff x="7686675" y="6392863"/>
            <a:chExt cx="1257300" cy="388937"/>
          </a:xfrm>
        </p:grpSpPr>
        <p:pic>
          <p:nvPicPr>
            <p:cNvPr id="11"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2"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391400" cy="762000"/>
          </a:xfrm>
        </p:spPr>
        <p:txBody>
          <a:bodyPr>
            <a:normAutofit/>
          </a:bodyPr>
          <a:lstStyle/>
          <a:p>
            <a:r>
              <a:rPr lang="en-US" sz="3200" dirty="0">
                <a:solidFill>
                  <a:srgbClr val="C00000"/>
                </a:solidFill>
              </a:rPr>
              <a:t>Statement of Strategic Intent (SSI)</a:t>
            </a:r>
          </a:p>
        </p:txBody>
      </p:sp>
      <p:sp>
        <p:nvSpPr>
          <p:cNvPr id="3" name="Content Placeholder 2"/>
          <p:cNvSpPr>
            <a:spLocks noGrp="1"/>
          </p:cNvSpPr>
          <p:nvPr>
            <p:ph sz="half" idx="2"/>
          </p:nvPr>
        </p:nvSpPr>
        <p:spPr>
          <a:xfrm>
            <a:off x="304800" y="990600"/>
            <a:ext cx="4038600" cy="4602163"/>
          </a:xfrm>
        </p:spPr>
        <p:txBody>
          <a:bodyPr>
            <a:normAutofit fontScale="92500" lnSpcReduction="10000"/>
          </a:bodyPr>
          <a:lstStyle/>
          <a:p>
            <a:pPr>
              <a:buNone/>
            </a:pPr>
            <a:endParaRPr lang="en-US" dirty="0"/>
          </a:p>
          <a:p>
            <a:pPr>
              <a:buNone/>
            </a:pPr>
            <a:endParaRPr lang="en-US" dirty="0"/>
          </a:p>
          <a:p>
            <a:pPr algn="ctr">
              <a:buNone/>
            </a:pPr>
            <a:r>
              <a:rPr lang="en-US" dirty="0"/>
              <a:t>SSI is about</a:t>
            </a:r>
          </a:p>
          <a:p>
            <a:pPr>
              <a:buNone/>
            </a:pPr>
            <a:endParaRPr lang="en-US" dirty="0"/>
          </a:p>
          <a:p>
            <a:pPr>
              <a:buNone/>
            </a:pPr>
            <a:endParaRPr lang="en-US" dirty="0"/>
          </a:p>
          <a:p>
            <a:pPr algn="ctr">
              <a:buNone/>
            </a:pPr>
            <a:r>
              <a:rPr lang="en-US" b="1" dirty="0"/>
              <a:t>Focus of Action</a:t>
            </a:r>
          </a:p>
          <a:p>
            <a:pPr algn="ctr">
              <a:buNone/>
            </a:pPr>
            <a:endParaRPr lang="en-US" dirty="0"/>
          </a:p>
          <a:p>
            <a:pPr algn="ctr">
              <a:buNone/>
            </a:pPr>
            <a:endParaRPr lang="en-US" dirty="0"/>
          </a:p>
          <a:p>
            <a:pPr algn="ctr">
              <a:buNone/>
            </a:pPr>
            <a:endParaRPr lang="en-US" i="1" dirty="0"/>
          </a:p>
          <a:p>
            <a:pPr algn="ctr">
              <a:buNone/>
            </a:pPr>
            <a:endParaRPr lang="en-US" i="1" dirty="0"/>
          </a:p>
          <a:p>
            <a:pPr algn="ctr">
              <a:buNone/>
            </a:pPr>
            <a:endParaRPr lang="en-US" i="1" dirty="0"/>
          </a:p>
          <a:p>
            <a:pPr algn="ctr">
              <a:buNone/>
            </a:pPr>
            <a:r>
              <a:rPr lang="en-US" i="1" dirty="0"/>
              <a:t>Not vision or mission</a:t>
            </a:r>
          </a:p>
        </p:txBody>
      </p:sp>
      <p:sp>
        <p:nvSpPr>
          <p:cNvPr id="7" name="Slide Number Placeholder 6"/>
          <p:cNvSpPr>
            <a:spLocks noGrp="1"/>
          </p:cNvSpPr>
          <p:nvPr>
            <p:ph type="sldNum" sz="quarter" idx="12"/>
          </p:nvPr>
        </p:nvSpPr>
        <p:spPr>
          <a:xfrm>
            <a:off x="8610600" y="6324600"/>
            <a:ext cx="561975" cy="365125"/>
          </a:xfrm>
        </p:spPr>
        <p:txBody>
          <a:bodyPr/>
          <a:lstStyle/>
          <a:p>
            <a:pPr>
              <a:defRPr/>
            </a:pPr>
            <a:r>
              <a:rPr lang="en-US" dirty="0">
                <a:solidFill>
                  <a:srgbClr val="000000"/>
                </a:solidFill>
                <a:latin typeface="+mn-lt"/>
              </a:rPr>
              <a:t> </a:t>
            </a:r>
            <a:fld id="{A70196F9-8D9E-4BC4-867E-392CAC6ADE86}" type="slidenum">
              <a:rPr lang="en-US" smtClean="0">
                <a:solidFill>
                  <a:srgbClr val="000000"/>
                </a:solidFill>
                <a:latin typeface="+mn-lt"/>
              </a:rPr>
              <a:pPr>
                <a:defRPr/>
              </a:pPr>
              <a:t>10</a:t>
            </a:fld>
            <a:endParaRPr lang="en-US" dirty="0">
              <a:solidFill>
                <a:srgbClr val="000000"/>
              </a:solidFill>
              <a:latin typeface="+mn-lt"/>
            </a:endParaRPr>
          </a:p>
        </p:txBody>
      </p:sp>
      <p:sp>
        <p:nvSpPr>
          <p:cNvPr id="4" name="Content Placeholder 3"/>
          <p:cNvSpPr>
            <a:spLocks noGrp="1"/>
          </p:cNvSpPr>
          <p:nvPr>
            <p:ph sz="quarter" idx="13"/>
          </p:nvPr>
        </p:nvSpPr>
        <p:spPr>
          <a:xfrm>
            <a:off x="3657600" y="1066800"/>
            <a:ext cx="4953000" cy="5105400"/>
          </a:xfrm>
        </p:spPr>
        <p:txBody>
          <a:bodyPr>
            <a:noAutofit/>
          </a:bodyPr>
          <a:lstStyle/>
          <a:p>
            <a:pPr>
              <a:buNone/>
            </a:pPr>
            <a:r>
              <a:rPr lang="en-US" sz="2600" dirty="0"/>
              <a:t>	</a:t>
            </a:r>
            <a:r>
              <a:rPr lang="en-US" sz="2000" dirty="0"/>
              <a:t>Role of an SSI in organization design:</a:t>
            </a:r>
          </a:p>
          <a:p>
            <a:pPr>
              <a:lnSpc>
                <a:spcPct val="120000"/>
              </a:lnSpc>
              <a:buFont typeface="Wingdings" pitchFamily="2" charset="2"/>
              <a:buChar char="§"/>
            </a:pPr>
            <a:r>
              <a:rPr lang="en-US" sz="1600" dirty="0">
                <a:solidFill>
                  <a:schemeClr val="accent1">
                    <a:lumMod val="75000"/>
                  </a:schemeClr>
                </a:solidFill>
                <a:latin typeface="Tahoma" charset="0"/>
              </a:rPr>
              <a:t>Indicates how the organization will achieve competitive advantage in the long term</a:t>
            </a:r>
          </a:p>
          <a:p>
            <a:pPr>
              <a:lnSpc>
                <a:spcPct val="90000"/>
              </a:lnSpc>
              <a:buFont typeface="Wingdings" pitchFamily="2" charset="2"/>
              <a:buChar char="§"/>
            </a:pPr>
            <a:endParaRPr lang="en-US" sz="1600" dirty="0">
              <a:solidFill>
                <a:schemeClr val="accent1">
                  <a:lumMod val="75000"/>
                </a:schemeClr>
              </a:solidFill>
              <a:latin typeface="Tahoma" charset="0"/>
            </a:endParaRPr>
          </a:p>
          <a:p>
            <a:pPr>
              <a:lnSpc>
                <a:spcPct val="120000"/>
              </a:lnSpc>
              <a:buFont typeface="Wingdings" pitchFamily="2" charset="2"/>
              <a:buChar char="§"/>
            </a:pPr>
            <a:r>
              <a:rPr lang="en-US" sz="1600" dirty="0">
                <a:solidFill>
                  <a:schemeClr val="accent1">
                    <a:lumMod val="75000"/>
                  </a:schemeClr>
                </a:solidFill>
                <a:latin typeface="Tahoma" charset="0"/>
              </a:rPr>
              <a:t>Makes clear tradeoffs / choices (what the organization is and is not willing to do)</a:t>
            </a:r>
          </a:p>
          <a:p>
            <a:pPr>
              <a:lnSpc>
                <a:spcPct val="90000"/>
              </a:lnSpc>
              <a:buFont typeface="Wingdings" pitchFamily="2" charset="2"/>
              <a:buChar char="§"/>
            </a:pPr>
            <a:endParaRPr lang="en-US" sz="1600" dirty="0">
              <a:solidFill>
                <a:schemeClr val="accent1">
                  <a:lumMod val="75000"/>
                </a:schemeClr>
              </a:solidFill>
              <a:latin typeface="Tahoma" charset="0"/>
            </a:endParaRPr>
          </a:p>
          <a:p>
            <a:pPr>
              <a:lnSpc>
                <a:spcPct val="90000"/>
              </a:lnSpc>
              <a:buFont typeface="Wingdings" pitchFamily="2" charset="2"/>
              <a:buChar char="§"/>
            </a:pPr>
            <a:r>
              <a:rPr lang="en-US" sz="1600" dirty="0">
                <a:solidFill>
                  <a:schemeClr val="accent1">
                    <a:lumMod val="75000"/>
                  </a:schemeClr>
                </a:solidFill>
                <a:latin typeface="Tahoma" charset="0"/>
              </a:rPr>
              <a:t>Emphasizes products and services</a:t>
            </a:r>
          </a:p>
          <a:p>
            <a:pPr>
              <a:lnSpc>
                <a:spcPct val="90000"/>
              </a:lnSpc>
              <a:buFont typeface="Wingdings" pitchFamily="2" charset="2"/>
              <a:buChar char="§"/>
            </a:pPr>
            <a:endParaRPr lang="en-US" sz="1600" dirty="0">
              <a:solidFill>
                <a:schemeClr val="accent1">
                  <a:lumMod val="75000"/>
                </a:schemeClr>
              </a:solidFill>
              <a:latin typeface="Tahoma" charset="0"/>
            </a:endParaRPr>
          </a:p>
          <a:p>
            <a:pPr>
              <a:lnSpc>
                <a:spcPct val="120000"/>
              </a:lnSpc>
              <a:buFont typeface="Wingdings" pitchFamily="2" charset="2"/>
              <a:buChar char="§"/>
            </a:pPr>
            <a:r>
              <a:rPr lang="en-US" sz="1600" dirty="0">
                <a:solidFill>
                  <a:schemeClr val="accent1">
                    <a:lumMod val="75000"/>
                  </a:schemeClr>
                </a:solidFill>
                <a:latin typeface="Tahoma" charset="0"/>
              </a:rPr>
              <a:t>Provides the foundation from which concrete goals and actions can be developed by all stakeholders</a:t>
            </a:r>
          </a:p>
          <a:p>
            <a:pPr>
              <a:lnSpc>
                <a:spcPct val="90000"/>
              </a:lnSpc>
              <a:buFont typeface="Wingdings" pitchFamily="2" charset="2"/>
              <a:buChar char="§"/>
            </a:pPr>
            <a:endParaRPr lang="en-US" sz="1600" dirty="0">
              <a:solidFill>
                <a:schemeClr val="accent1">
                  <a:lumMod val="75000"/>
                </a:schemeClr>
              </a:solidFill>
              <a:latin typeface="Tahoma" charset="0"/>
            </a:endParaRPr>
          </a:p>
          <a:p>
            <a:pPr>
              <a:lnSpc>
                <a:spcPct val="120000"/>
              </a:lnSpc>
              <a:buFont typeface="Wingdings" pitchFamily="2" charset="2"/>
              <a:buChar char="§"/>
            </a:pPr>
            <a:r>
              <a:rPr lang="en-US" sz="1600" dirty="0">
                <a:solidFill>
                  <a:schemeClr val="accent1">
                    <a:lumMod val="75000"/>
                  </a:schemeClr>
                </a:solidFill>
                <a:latin typeface="Tahoma" charset="0"/>
              </a:rPr>
              <a:t>Stated in a way that can be easily and clearly understood by all stakeholders.</a:t>
            </a:r>
          </a:p>
          <a:p>
            <a:pPr>
              <a:buNone/>
            </a:pPr>
            <a:endParaRPr lang="en-US" sz="1800" dirty="0"/>
          </a:p>
          <a:p>
            <a:pPr>
              <a:buNone/>
            </a:pPr>
            <a:endParaRPr lang="en-US" sz="2000" dirty="0"/>
          </a:p>
        </p:txBody>
      </p:sp>
      <p:pic>
        <p:nvPicPr>
          <p:cNvPr id="86018" name="Picture 2" descr="C:\Users\Kathy Molloy\AppData\Local\Microsoft\Windows\Temporary Internet Files\Content.IE5\YXTCFI64\MC900439805[1].png"/>
          <p:cNvPicPr>
            <a:picLocks noChangeAspect="1" noChangeArrowheads="1"/>
          </p:cNvPicPr>
          <p:nvPr/>
        </p:nvPicPr>
        <p:blipFill>
          <a:blip r:embed="rId3"/>
          <a:srcRect/>
          <a:stretch>
            <a:fillRect/>
          </a:stretch>
        </p:blipFill>
        <p:spPr bwMode="auto">
          <a:xfrm>
            <a:off x="1447800" y="3733800"/>
            <a:ext cx="2194560" cy="1173480"/>
          </a:xfrm>
          <a:prstGeom prst="rect">
            <a:avLst/>
          </a:prstGeom>
          <a:noFill/>
        </p:spPr>
      </p:pic>
      <p:sp>
        <p:nvSpPr>
          <p:cNvPr id="10" name="Date Placeholder 1"/>
          <p:cNvSpPr txBox="1">
            <a:spLocks/>
          </p:cNvSpPr>
          <p:nvPr/>
        </p:nvSpPr>
        <p:spPr>
          <a:xfrm>
            <a:off x="6858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1" name="Group 10"/>
          <p:cNvGrpSpPr/>
          <p:nvPr/>
        </p:nvGrpSpPr>
        <p:grpSpPr>
          <a:xfrm>
            <a:off x="7543800" y="6248400"/>
            <a:ext cx="1257300" cy="388937"/>
            <a:chOff x="7686675" y="6392863"/>
            <a:chExt cx="1257300" cy="388937"/>
          </a:xfrm>
        </p:grpSpPr>
        <p:pic>
          <p:nvPicPr>
            <p:cNvPr id="12" name="Picture 16" descr="C:\Solutions\Artwork\Chglogo.tif"/>
            <p:cNvPicPr>
              <a:picLocks noChangeAspect="1" noChangeArrowheads="1"/>
            </p:cNvPicPr>
            <p:nvPr/>
          </p:nvPicPr>
          <p:blipFill>
            <a:blip r:embed="rId4"/>
            <a:srcRect/>
            <a:stretch>
              <a:fillRect/>
            </a:stretch>
          </p:blipFill>
          <p:spPr bwMode="auto">
            <a:xfrm>
              <a:off x="7686675" y="6392863"/>
              <a:ext cx="327025" cy="388937"/>
            </a:xfrm>
            <a:prstGeom prst="rect">
              <a:avLst/>
            </a:prstGeom>
            <a:noFill/>
          </p:spPr>
        </p:pic>
        <p:pic>
          <p:nvPicPr>
            <p:cNvPr id="13" name="Picture 17" descr="C:\Solutions\Artwork\Solured.jpg"/>
            <p:cNvPicPr>
              <a:picLocks noChangeAspect="1" noChangeArrowheads="1"/>
            </p:cNvPicPr>
            <p:nvPr/>
          </p:nvPicPr>
          <p:blipFill>
            <a:blip r:embed="rId5"/>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a:xfrm>
            <a:off x="8610600" y="6324600"/>
            <a:ext cx="609600" cy="365125"/>
          </a:xfrm>
        </p:spPr>
        <p:txBody>
          <a:bodyPr/>
          <a:lstStyle/>
          <a:p>
            <a:pPr>
              <a:defRPr/>
            </a:pPr>
            <a:r>
              <a:rPr lang="en-US" dirty="0">
                <a:solidFill>
                  <a:srgbClr val="000000"/>
                </a:solidFill>
                <a:latin typeface="+mn-lt"/>
              </a:rPr>
              <a:t> </a:t>
            </a:r>
            <a:fld id="{3BD48F26-BDF2-4463-BD4A-E53E3FE7B137}" type="slidenum">
              <a:rPr lang="en-US" smtClean="0">
                <a:solidFill>
                  <a:srgbClr val="000000"/>
                </a:solidFill>
                <a:latin typeface="+mn-lt"/>
              </a:rPr>
              <a:pPr>
                <a:defRPr/>
              </a:pPr>
              <a:t>11</a:t>
            </a:fld>
            <a:endParaRPr lang="en-US" dirty="0">
              <a:solidFill>
                <a:srgbClr val="000000"/>
              </a:solidFill>
              <a:latin typeface="+mn-lt"/>
            </a:endParaRPr>
          </a:p>
        </p:txBody>
      </p:sp>
      <p:sp>
        <p:nvSpPr>
          <p:cNvPr id="24581" name="Title 1"/>
          <p:cNvSpPr>
            <a:spLocks noGrp="1"/>
          </p:cNvSpPr>
          <p:nvPr>
            <p:ph type="title" idx="4294967295"/>
          </p:nvPr>
        </p:nvSpPr>
        <p:spPr>
          <a:xfrm>
            <a:off x="457200" y="0"/>
            <a:ext cx="8229600" cy="868363"/>
          </a:xfrm>
        </p:spPr>
        <p:txBody>
          <a:bodyPr>
            <a:normAutofit/>
          </a:bodyPr>
          <a:lstStyle/>
          <a:p>
            <a:r>
              <a:rPr lang="en-US" sz="3200" dirty="0">
                <a:solidFill>
                  <a:srgbClr val="C00000"/>
                </a:solidFill>
              </a:rPr>
              <a:t>Statement of Strategic Intent</a:t>
            </a:r>
            <a:r>
              <a:rPr lang="en-US" dirty="0">
                <a:solidFill>
                  <a:srgbClr val="C00000"/>
                </a:solidFill>
              </a:rPr>
              <a:t>: </a:t>
            </a:r>
            <a:r>
              <a:rPr lang="en-US" sz="2800" i="1" dirty="0">
                <a:solidFill>
                  <a:srgbClr val="C00000"/>
                </a:solidFill>
              </a:rPr>
              <a:t>Edward Jones</a:t>
            </a:r>
            <a:r>
              <a:rPr lang="en-US" dirty="0">
                <a:solidFill>
                  <a:srgbClr val="C00000"/>
                </a:solidFill>
              </a:rPr>
              <a:t> </a:t>
            </a:r>
          </a:p>
        </p:txBody>
      </p:sp>
      <p:sp>
        <p:nvSpPr>
          <p:cNvPr id="24583" name="TextBox 5"/>
          <p:cNvSpPr txBox="1">
            <a:spLocks noChangeArrowheads="1"/>
          </p:cNvSpPr>
          <p:nvPr/>
        </p:nvSpPr>
        <p:spPr bwMode="auto">
          <a:xfrm>
            <a:off x="609600" y="1130300"/>
            <a:ext cx="2286000" cy="4693593"/>
          </a:xfrm>
          <a:prstGeom prst="rect">
            <a:avLst/>
          </a:prstGeom>
          <a:solidFill>
            <a:schemeClr val="bg1">
              <a:lumMod val="95000"/>
            </a:schemeClr>
          </a:solidFill>
          <a:ln w="12700">
            <a:solidFill>
              <a:schemeClr val="tx1"/>
            </a:solidFill>
            <a:miter lim="800000"/>
            <a:headEnd/>
            <a:tailEnd/>
          </a:ln>
        </p:spPr>
        <p:txBody>
          <a:bodyPr wrap="square">
            <a:spAutoFit/>
          </a:bodyPr>
          <a:lstStyle/>
          <a:p>
            <a:r>
              <a:rPr lang="en-US" sz="1400" b="1" dirty="0">
                <a:solidFill>
                  <a:srgbClr val="404040"/>
                </a:solidFill>
                <a:latin typeface="Tahoma" charset="0"/>
              </a:rPr>
              <a:t>Edward Jones’s</a:t>
            </a:r>
            <a:br>
              <a:rPr lang="en-US" sz="1400" b="1" dirty="0">
                <a:solidFill>
                  <a:srgbClr val="404040"/>
                </a:solidFill>
                <a:latin typeface="Tahoma" charset="0"/>
              </a:rPr>
            </a:br>
            <a:r>
              <a:rPr lang="en-US" sz="1400" b="1" dirty="0">
                <a:solidFill>
                  <a:srgbClr val="404040"/>
                </a:solidFill>
                <a:latin typeface="Tahoma" charset="0"/>
              </a:rPr>
              <a:t>Strategy Statement</a:t>
            </a:r>
          </a:p>
          <a:p>
            <a:endParaRPr lang="en-US" sz="1400" b="1" dirty="0">
              <a:solidFill>
                <a:srgbClr val="404040"/>
              </a:solidFill>
              <a:latin typeface="Tahoma" charset="0"/>
            </a:endParaRPr>
          </a:p>
          <a:p>
            <a:pPr>
              <a:lnSpc>
                <a:spcPct val="150000"/>
              </a:lnSpc>
              <a:spcAft>
                <a:spcPts val="600"/>
              </a:spcAft>
            </a:pPr>
            <a:r>
              <a:rPr lang="en-US" sz="1400" dirty="0">
                <a:latin typeface="Tahoma" charset="0"/>
              </a:rPr>
              <a:t>To grow by 17,000 financial advisors by 2012 by offering trusted and convenient face-to-face financial advice to </a:t>
            </a:r>
            <a:r>
              <a:rPr lang="en-US" sz="1400" dirty="0">
                <a:solidFill>
                  <a:schemeClr val="accent2">
                    <a:lumMod val="75000"/>
                  </a:schemeClr>
                </a:solidFill>
                <a:latin typeface="Tahoma" charset="0"/>
              </a:rPr>
              <a:t>conservative investors who delegate their financial decisions, </a:t>
            </a:r>
            <a:r>
              <a:rPr lang="en-US" sz="1400" dirty="0">
                <a:latin typeface="Tahoma" charset="0"/>
              </a:rPr>
              <a:t>through a national network of one-financial-advisor offices.</a:t>
            </a:r>
          </a:p>
          <a:p>
            <a:pPr>
              <a:lnSpc>
                <a:spcPct val="150000"/>
              </a:lnSpc>
              <a:spcAft>
                <a:spcPts val="600"/>
              </a:spcAft>
            </a:pPr>
            <a:endParaRPr lang="en-US" sz="1400" dirty="0">
              <a:latin typeface="Tahoma" charset="0"/>
            </a:endParaRPr>
          </a:p>
        </p:txBody>
      </p:sp>
      <p:sp>
        <p:nvSpPr>
          <p:cNvPr id="24584" name="TextBox 6"/>
          <p:cNvSpPr txBox="1">
            <a:spLocks noChangeArrowheads="1"/>
          </p:cNvSpPr>
          <p:nvPr/>
        </p:nvSpPr>
        <p:spPr bwMode="auto">
          <a:xfrm>
            <a:off x="3960813" y="1066800"/>
            <a:ext cx="4800600" cy="5109091"/>
          </a:xfrm>
          <a:prstGeom prst="rect">
            <a:avLst/>
          </a:prstGeom>
          <a:noFill/>
          <a:ln w="9525">
            <a:noFill/>
            <a:miter lim="800000"/>
            <a:headEnd/>
            <a:tailEnd/>
          </a:ln>
        </p:spPr>
        <p:txBody>
          <a:bodyPr>
            <a:spAutoFit/>
          </a:bodyPr>
          <a:lstStyle/>
          <a:p>
            <a:r>
              <a:rPr lang="en-US" sz="1200" b="1" dirty="0">
                <a:solidFill>
                  <a:schemeClr val="accent2">
                    <a:lumMod val="75000"/>
                  </a:schemeClr>
                </a:solidFill>
                <a:latin typeface="Tahoma" charset="0"/>
              </a:rPr>
              <a:t>“conservative”</a:t>
            </a:r>
          </a:p>
          <a:p>
            <a:endParaRPr lang="en-US" sz="1000" dirty="0">
              <a:latin typeface="Tahoma" charset="0"/>
            </a:endParaRPr>
          </a:p>
          <a:p>
            <a:r>
              <a:rPr lang="en-US" sz="1000" dirty="0">
                <a:latin typeface="Tahoma" charset="0"/>
              </a:rPr>
              <a:t>Our investment philosophy is long-term buy and hold.  We do not sell penny stocks, commodities, or other high-risk instruments.  As a result, we do not serve day traders and see no need to offer online trading.</a:t>
            </a:r>
          </a:p>
          <a:p>
            <a:endParaRPr lang="en-US" sz="1000" dirty="0">
              <a:latin typeface="Tahoma" charset="0"/>
            </a:endParaRPr>
          </a:p>
          <a:p>
            <a:r>
              <a:rPr lang="en-US" sz="1000" dirty="0">
                <a:latin typeface="Tahoma" charset="0"/>
              </a:rPr>
              <a:t>We charge commissions on trades because this is the cheapest way to buy stocks (compared with a wrap fee, which charges annually as a percentage of assets) when the average length of time the investor holds the stock or mutual fund is over 10 years.</a:t>
            </a:r>
          </a:p>
          <a:p>
            <a:endParaRPr lang="en-US" sz="1000" dirty="0">
              <a:latin typeface="Tahoma" charset="0"/>
            </a:endParaRPr>
          </a:p>
          <a:p>
            <a:r>
              <a:rPr lang="en-US" sz="1200" b="1" dirty="0">
                <a:solidFill>
                  <a:schemeClr val="accent2">
                    <a:lumMod val="75000"/>
                  </a:schemeClr>
                </a:solidFill>
                <a:latin typeface="Tahoma" charset="0"/>
              </a:rPr>
              <a:t>“individual”</a:t>
            </a:r>
          </a:p>
          <a:p>
            <a:endParaRPr lang="en-US" sz="1000" dirty="0">
              <a:latin typeface="Tahoma" charset="0"/>
            </a:endParaRPr>
          </a:p>
          <a:p>
            <a:r>
              <a:rPr lang="en-US" sz="1000" dirty="0">
                <a:latin typeface="Tahoma" charset="0"/>
              </a:rPr>
              <a:t>We do not advise institutions or companies</a:t>
            </a:r>
          </a:p>
          <a:p>
            <a:endParaRPr lang="en-US" sz="1000" dirty="0">
              <a:latin typeface="Tahoma" charset="0"/>
            </a:endParaRPr>
          </a:p>
          <a:p>
            <a:r>
              <a:rPr lang="en-US" sz="1000" dirty="0">
                <a:latin typeface="Tahoma" charset="0"/>
              </a:rPr>
              <a:t>We do not segment according to wealth, age, or other demographics.  The company will serve all customers that fit its conservative investment philosophy.  Brokers will call on any and every potential customer.  Stories abound within Jones of millionaires who live in trailer – people all the other  brokerages would never think of approaching.</a:t>
            </a:r>
          </a:p>
          <a:p>
            <a:endParaRPr lang="en-US" sz="1000" dirty="0">
              <a:latin typeface="Tahoma" charset="0"/>
            </a:endParaRPr>
          </a:p>
          <a:p>
            <a:r>
              <a:rPr lang="en-US" sz="1200" b="1" dirty="0">
                <a:solidFill>
                  <a:schemeClr val="accent2">
                    <a:lumMod val="75000"/>
                  </a:schemeClr>
                </a:solidFill>
                <a:latin typeface="Tahoma" charset="0"/>
              </a:rPr>
              <a:t>“investors”</a:t>
            </a:r>
          </a:p>
          <a:p>
            <a:endParaRPr lang="en-US" sz="1000" dirty="0">
              <a:latin typeface="Tahoma" charset="0"/>
            </a:endParaRPr>
          </a:p>
          <a:p>
            <a:r>
              <a:rPr lang="en-US" sz="1000" dirty="0">
                <a:latin typeface="Tahoma" charset="0"/>
              </a:rPr>
              <a:t>Our basic service is investment.  We do not seek to offer services such as checking accounts for their own sake, but only as part of the management of the client’s assets.</a:t>
            </a:r>
          </a:p>
          <a:p>
            <a:endParaRPr lang="en-US" sz="1000" dirty="0">
              <a:latin typeface="Tahoma" charset="0"/>
            </a:endParaRPr>
          </a:p>
          <a:p>
            <a:r>
              <a:rPr lang="en-US" sz="1200" b="1" dirty="0">
                <a:solidFill>
                  <a:schemeClr val="accent2">
                    <a:lumMod val="75000"/>
                  </a:schemeClr>
                </a:solidFill>
                <a:latin typeface="Tahoma" charset="0"/>
              </a:rPr>
              <a:t>“who delegate their financial decisions”</a:t>
            </a:r>
          </a:p>
          <a:p>
            <a:endParaRPr lang="en-US" sz="1000" dirty="0">
              <a:latin typeface="Tahoma" charset="0"/>
            </a:endParaRPr>
          </a:p>
          <a:p>
            <a:r>
              <a:rPr lang="en-US" sz="1000" dirty="0">
                <a:latin typeface="Tahoma" charset="0"/>
              </a:rPr>
              <a:t>We do not target self-directed do-it-yourselfers, who are comfortable making heir own investment decisions.  We are also unlikely to serve </a:t>
            </a:r>
            <a:r>
              <a:rPr lang="en-US" sz="1000" dirty="0" err="1">
                <a:latin typeface="Tahoma" charset="0"/>
              </a:rPr>
              <a:t>validators</a:t>
            </a:r>
            <a:r>
              <a:rPr lang="en-US" sz="1000" dirty="0">
                <a:latin typeface="Tahoma" charset="0"/>
              </a:rPr>
              <a:t>, who are merely looking for reassurance that their decisions are correct.</a:t>
            </a:r>
          </a:p>
        </p:txBody>
      </p:sp>
      <p:sp>
        <p:nvSpPr>
          <p:cNvPr id="24585" name="TextBox 7"/>
          <p:cNvSpPr txBox="1">
            <a:spLocks noChangeArrowheads="1"/>
          </p:cNvSpPr>
          <p:nvPr/>
        </p:nvSpPr>
        <p:spPr bwMode="auto">
          <a:xfrm>
            <a:off x="685800" y="6400800"/>
            <a:ext cx="2438400" cy="246063"/>
          </a:xfrm>
          <a:prstGeom prst="rect">
            <a:avLst/>
          </a:prstGeom>
          <a:noFill/>
          <a:ln w="9525">
            <a:noFill/>
            <a:miter lim="800000"/>
            <a:headEnd/>
            <a:tailEnd/>
          </a:ln>
        </p:spPr>
        <p:txBody>
          <a:bodyPr>
            <a:spAutoFit/>
          </a:bodyPr>
          <a:lstStyle/>
          <a:p>
            <a:r>
              <a:rPr lang="en-US" sz="1000" dirty="0">
                <a:latin typeface="Tahoma" charset="0"/>
              </a:rPr>
              <a:t>Source:  HBR, April 2008</a:t>
            </a:r>
          </a:p>
        </p:txBody>
      </p:sp>
      <p:cxnSp>
        <p:nvCxnSpPr>
          <p:cNvPr id="24586" name="Straight Connector 9"/>
          <p:cNvCxnSpPr>
            <a:cxnSpLocks noChangeShapeType="1"/>
          </p:cNvCxnSpPr>
          <p:nvPr/>
        </p:nvCxnSpPr>
        <p:spPr bwMode="auto">
          <a:xfrm>
            <a:off x="3732213" y="1130300"/>
            <a:ext cx="5257800" cy="1588"/>
          </a:xfrm>
          <a:prstGeom prst="line">
            <a:avLst/>
          </a:prstGeom>
          <a:noFill/>
          <a:ln w="28575" cap="flat" cmpd="sng" algn="ctr">
            <a:solidFill>
              <a:schemeClr val="accent1"/>
            </a:solidFill>
            <a:prstDash val="lgDash"/>
            <a:miter lim="800000"/>
            <a:headEnd type="none" w="med" len="med"/>
            <a:tailEnd type="none" w="med" len="med"/>
          </a:ln>
        </p:spPr>
      </p:cxnSp>
      <p:cxnSp>
        <p:nvCxnSpPr>
          <p:cNvPr id="24587" name="Straight Connector 11"/>
          <p:cNvCxnSpPr>
            <a:cxnSpLocks noChangeShapeType="1"/>
          </p:cNvCxnSpPr>
          <p:nvPr/>
        </p:nvCxnSpPr>
        <p:spPr bwMode="auto">
          <a:xfrm rot="5400000">
            <a:off x="6438107" y="3683794"/>
            <a:ext cx="5105400" cy="1587"/>
          </a:xfrm>
          <a:prstGeom prst="line">
            <a:avLst/>
          </a:prstGeom>
          <a:noFill/>
          <a:ln w="28575" cap="flat" cmpd="sng" algn="ctr">
            <a:solidFill>
              <a:schemeClr val="accent1"/>
            </a:solidFill>
            <a:prstDash val="lgDash"/>
            <a:miter lim="800000"/>
            <a:headEnd type="none" w="med" len="med"/>
            <a:tailEnd type="none" w="med" len="med"/>
          </a:ln>
        </p:spPr>
      </p:cxnSp>
      <p:cxnSp>
        <p:nvCxnSpPr>
          <p:cNvPr id="24588" name="Straight Connector 12"/>
          <p:cNvCxnSpPr>
            <a:cxnSpLocks noChangeShapeType="1"/>
          </p:cNvCxnSpPr>
          <p:nvPr/>
        </p:nvCxnSpPr>
        <p:spPr bwMode="auto">
          <a:xfrm>
            <a:off x="3656013" y="6235700"/>
            <a:ext cx="5257800" cy="1588"/>
          </a:xfrm>
          <a:prstGeom prst="line">
            <a:avLst/>
          </a:prstGeom>
          <a:noFill/>
          <a:ln w="28575" cap="flat" cmpd="sng" algn="ctr">
            <a:solidFill>
              <a:schemeClr val="accent1"/>
            </a:solidFill>
            <a:prstDash val="lgDash"/>
            <a:miter lim="800000"/>
            <a:headEnd type="none" w="med" len="med"/>
            <a:tailEnd type="none" w="med" len="med"/>
          </a:ln>
        </p:spPr>
      </p:cxnSp>
      <p:cxnSp>
        <p:nvCxnSpPr>
          <p:cNvPr id="24589" name="Straight Connector 14"/>
          <p:cNvCxnSpPr>
            <a:cxnSpLocks noChangeShapeType="1"/>
          </p:cNvCxnSpPr>
          <p:nvPr/>
        </p:nvCxnSpPr>
        <p:spPr bwMode="auto">
          <a:xfrm rot="5400000">
            <a:off x="2590800" y="1435100"/>
            <a:ext cx="1447800" cy="838200"/>
          </a:xfrm>
          <a:prstGeom prst="line">
            <a:avLst/>
          </a:prstGeom>
          <a:noFill/>
          <a:ln w="28575" cap="flat" cmpd="sng" algn="ctr">
            <a:solidFill>
              <a:schemeClr val="accent1"/>
            </a:solidFill>
            <a:prstDash val="lgDash"/>
            <a:miter lim="800000"/>
            <a:headEnd type="none" w="med" len="med"/>
            <a:tailEnd type="none" w="med" len="med"/>
          </a:ln>
        </p:spPr>
      </p:cxnSp>
      <p:cxnSp>
        <p:nvCxnSpPr>
          <p:cNvPr id="24590" name="Straight Connector 15"/>
          <p:cNvCxnSpPr>
            <a:cxnSpLocks noChangeShapeType="1"/>
          </p:cNvCxnSpPr>
          <p:nvPr/>
        </p:nvCxnSpPr>
        <p:spPr bwMode="auto">
          <a:xfrm rot="16200000" flipV="1">
            <a:off x="2628900" y="5207000"/>
            <a:ext cx="1295400" cy="762000"/>
          </a:xfrm>
          <a:prstGeom prst="line">
            <a:avLst/>
          </a:prstGeom>
          <a:noFill/>
          <a:ln w="28575" cap="flat" cmpd="sng" algn="ctr">
            <a:solidFill>
              <a:schemeClr val="accent1"/>
            </a:solidFill>
            <a:prstDash val="lgDash"/>
            <a:miter lim="800000"/>
            <a:headEnd type="none" w="med" len="med"/>
            <a:tailEnd type="none" w="med" len="med"/>
          </a:ln>
        </p:spPr>
      </p:cxnSp>
      <p:grpSp>
        <p:nvGrpSpPr>
          <p:cNvPr id="13" name="Group 12"/>
          <p:cNvGrpSpPr/>
          <p:nvPr/>
        </p:nvGrpSpPr>
        <p:grpSpPr>
          <a:xfrm>
            <a:off x="7543800" y="6316663"/>
            <a:ext cx="1257300" cy="388937"/>
            <a:chOff x="7686675" y="6392863"/>
            <a:chExt cx="1257300" cy="388937"/>
          </a:xfrm>
        </p:grpSpPr>
        <p:pic>
          <p:nvPicPr>
            <p:cNvPr id="14"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5"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228600"/>
            <a:ext cx="7772400" cy="1143000"/>
          </a:xfrm>
        </p:spPr>
        <p:txBody>
          <a:bodyPr>
            <a:normAutofit/>
          </a:bodyPr>
          <a:lstStyle/>
          <a:p>
            <a:r>
              <a:rPr lang="en-US" sz="3200" dirty="0">
                <a:solidFill>
                  <a:schemeClr val="accent2"/>
                </a:solidFill>
              </a:rPr>
              <a:t>Design Criteria</a:t>
            </a:r>
          </a:p>
        </p:txBody>
      </p:sp>
      <p:sp>
        <p:nvSpPr>
          <p:cNvPr id="79875" name="Rectangle 3"/>
          <p:cNvSpPr>
            <a:spLocks noGrp="1" noChangeArrowheads="1"/>
          </p:cNvSpPr>
          <p:nvPr>
            <p:ph idx="1"/>
          </p:nvPr>
        </p:nvSpPr>
        <p:spPr>
          <a:xfrm>
            <a:off x="552927" y="1565910"/>
            <a:ext cx="8362473" cy="3539014"/>
          </a:xfrm>
        </p:spPr>
        <p:txBody>
          <a:bodyPr>
            <a:normAutofit/>
          </a:bodyPr>
          <a:lstStyle/>
          <a:p>
            <a:pPr marL="361474" indent="-361474">
              <a:lnSpc>
                <a:spcPct val="90000"/>
              </a:lnSpc>
              <a:spcBef>
                <a:spcPct val="100000"/>
              </a:spcBef>
            </a:pPr>
            <a:r>
              <a:rPr lang="en-US" sz="2400" b="1" i="1" dirty="0">
                <a:solidFill>
                  <a:schemeClr val="accent2"/>
                </a:solidFill>
                <a:latin typeface="+mj-lt"/>
              </a:rPr>
              <a:t>Organizational capabilities</a:t>
            </a:r>
            <a:r>
              <a:rPr lang="en-US" sz="2400" b="1" dirty="0">
                <a:latin typeface="+mj-lt"/>
              </a:rPr>
              <a:t> </a:t>
            </a:r>
            <a:r>
              <a:rPr lang="en-US" sz="2400" dirty="0">
                <a:latin typeface="+mj-lt"/>
              </a:rPr>
              <a:t>are:</a:t>
            </a:r>
          </a:p>
          <a:p>
            <a:pPr marL="877253" lvl="1" indent="-260033">
              <a:lnSpc>
                <a:spcPct val="90000"/>
              </a:lnSpc>
              <a:spcBef>
                <a:spcPct val="100000"/>
              </a:spcBef>
            </a:pPr>
            <a:r>
              <a:rPr lang="en-US" sz="2400" dirty="0">
                <a:latin typeface="+mj-lt"/>
              </a:rPr>
              <a:t>Unique, </a:t>
            </a:r>
            <a:r>
              <a:rPr lang="en-US" sz="2400" b="1" dirty="0">
                <a:solidFill>
                  <a:schemeClr val="accent2"/>
                </a:solidFill>
                <a:latin typeface="+mj-lt"/>
              </a:rPr>
              <a:t>integrated</a:t>
            </a:r>
            <a:r>
              <a:rPr lang="en-US" sz="2400" dirty="0">
                <a:latin typeface="+mj-lt"/>
              </a:rPr>
              <a:t> combinations of skills, processes, and human abilities</a:t>
            </a:r>
          </a:p>
          <a:p>
            <a:pPr marL="877253" lvl="1" indent="-260033">
              <a:lnSpc>
                <a:spcPct val="90000"/>
              </a:lnSpc>
              <a:spcBef>
                <a:spcPct val="100000"/>
              </a:spcBef>
            </a:pPr>
            <a:r>
              <a:rPr lang="en-US" sz="2400" b="1" dirty="0">
                <a:solidFill>
                  <a:schemeClr val="accent2"/>
                </a:solidFill>
                <a:latin typeface="+mj-lt"/>
              </a:rPr>
              <a:t>Created</a:t>
            </a:r>
            <a:r>
              <a:rPr lang="en-US" sz="2400" dirty="0">
                <a:latin typeface="+mj-lt"/>
              </a:rPr>
              <a:t> by and housed within an organization</a:t>
            </a:r>
          </a:p>
          <a:p>
            <a:pPr marL="877253" lvl="1" indent="-260033">
              <a:lnSpc>
                <a:spcPct val="90000"/>
              </a:lnSpc>
              <a:spcBef>
                <a:spcPct val="100000"/>
              </a:spcBef>
            </a:pPr>
            <a:r>
              <a:rPr lang="en-US" sz="2400" dirty="0">
                <a:latin typeface="+mj-lt"/>
              </a:rPr>
              <a:t>Factors that </a:t>
            </a:r>
            <a:r>
              <a:rPr lang="en-US" sz="2400" b="1" dirty="0">
                <a:solidFill>
                  <a:schemeClr val="accent2"/>
                </a:solidFill>
                <a:latin typeface="+mj-lt"/>
              </a:rPr>
              <a:t>differentiate</a:t>
            </a:r>
            <a:r>
              <a:rPr lang="en-US" sz="2400" dirty="0">
                <a:latin typeface="+mj-lt"/>
              </a:rPr>
              <a:t> the organization and provide competitive advantage</a:t>
            </a:r>
            <a:endParaRPr lang="en-US" sz="2400" i="1" dirty="0">
              <a:latin typeface="+mj-lt"/>
            </a:endParaRPr>
          </a:p>
        </p:txBody>
      </p:sp>
      <p:sp>
        <p:nvSpPr>
          <p:cNvPr id="79876" name="Rectangle 4"/>
          <p:cNvSpPr>
            <a:spLocks noChangeArrowheads="1"/>
          </p:cNvSpPr>
          <p:nvPr/>
        </p:nvSpPr>
        <p:spPr bwMode="auto">
          <a:xfrm>
            <a:off x="457200" y="5452110"/>
            <a:ext cx="8226743" cy="491490"/>
          </a:xfrm>
          <a:prstGeom prst="rect">
            <a:avLst/>
          </a:prstGeom>
          <a:solidFill>
            <a:schemeClr val="bg2"/>
          </a:solidFill>
          <a:ln w="19050">
            <a:solidFill>
              <a:schemeClr val="tx1"/>
            </a:solidFill>
            <a:prstDash val="sysDot"/>
            <a:miter lim="800000"/>
            <a:headEnd/>
            <a:tailEnd/>
          </a:ln>
          <a:effectLst/>
        </p:spPr>
        <p:txBody>
          <a:bodyPr lIns="91437" tIns="45717" rIns="91437" bIns="45717">
            <a:prstTxWarp prst="textNoShape">
              <a:avLst/>
            </a:prstTxWarp>
            <a:spAutoFit/>
          </a:bodyPr>
          <a:lstStyle/>
          <a:p>
            <a:pPr algn="ctr">
              <a:lnSpc>
                <a:spcPct val="90000"/>
              </a:lnSpc>
              <a:spcBef>
                <a:spcPct val="20000"/>
              </a:spcBef>
              <a:spcAft>
                <a:spcPct val="20000"/>
              </a:spcAft>
            </a:pPr>
            <a:r>
              <a:rPr lang="en-US" sz="2800" b="1" dirty="0">
                <a:solidFill>
                  <a:srgbClr val="000066"/>
                </a:solidFill>
                <a:latin typeface="Arial" charset="0"/>
              </a:rPr>
              <a:t>Organizational Capabilities = Design Criteria</a:t>
            </a:r>
          </a:p>
        </p:txBody>
      </p:sp>
      <p:sp>
        <p:nvSpPr>
          <p:cNvPr id="5" name="Slide Number Placeholder 3"/>
          <p:cNvSpPr txBox="1">
            <a:spLocks/>
          </p:cNvSpPr>
          <p:nvPr/>
        </p:nvSpPr>
        <p:spPr>
          <a:xfrm>
            <a:off x="8382000" y="6172200"/>
            <a:ext cx="762000" cy="457200"/>
          </a:xfrm>
          <a:prstGeom prst="rect">
            <a:avLst/>
          </a:prstGeom>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ea typeface="ＭＳ Ｐゴシック"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ＭＳ Ｐゴシック" charset="-128"/>
                <a:cs typeface="+mn-cs"/>
              </a:rPr>
              <a:t> </a:t>
            </a:r>
            <a:fld id="{F77A269F-0DD7-47B2-A7EA-ADF41EF12B00}" type="slidenum">
              <a:rPr kumimoji="0" lang="en-US" sz="1200" b="0" i="0" u="none" strike="noStrike" kern="1200" cap="none" spc="0" normalizeH="0" baseline="0" noProof="0" smtClean="0">
                <a:ln>
                  <a:noFill/>
                </a:ln>
                <a:solidFill>
                  <a:srgbClr val="000000"/>
                </a:solidFill>
                <a:effectLst/>
                <a:uLnTx/>
                <a:uFillTx/>
                <a:latin typeface="+mn-lt"/>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mn-lt"/>
              <a:ea typeface="ＭＳ Ｐゴシック" charset="-128"/>
              <a:cs typeface="+mn-cs"/>
            </a:endParaRPr>
          </a:p>
        </p:txBody>
      </p:sp>
      <p:sp>
        <p:nvSpPr>
          <p:cNvPr id="6" name="Date Placeholder 1"/>
          <p:cNvSpPr txBox="1">
            <a:spLocks/>
          </p:cNvSpPr>
          <p:nvPr/>
        </p:nvSpPr>
        <p:spPr>
          <a:xfrm>
            <a:off x="685800" y="640080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7" name="Group 6"/>
          <p:cNvGrpSpPr/>
          <p:nvPr/>
        </p:nvGrpSpPr>
        <p:grpSpPr>
          <a:xfrm>
            <a:off x="7543800" y="6248400"/>
            <a:ext cx="1257300" cy="388937"/>
            <a:chOff x="7686675" y="6392863"/>
            <a:chExt cx="1257300" cy="388937"/>
          </a:xfrm>
        </p:grpSpPr>
        <p:pic>
          <p:nvPicPr>
            <p:cNvPr id="8"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9"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685800" y="304800"/>
            <a:ext cx="8001000" cy="609600"/>
          </a:xfrm>
        </p:spPr>
        <p:txBody>
          <a:bodyPr>
            <a:normAutofit fontScale="90000"/>
          </a:bodyPr>
          <a:lstStyle/>
          <a:p>
            <a:r>
              <a:rPr lang="en-US" sz="3200" dirty="0">
                <a:solidFill>
                  <a:srgbClr val="C00000"/>
                </a:solidFill>
              </a:rPr>
              <a:t>Design Criteria – A Key Output</a:t>
            </a:r>
          </a:p>
        </p:txBody>
      </p:sp>
      <p:pic>
        <p:nvPicPr>
          <p:cNvPr id="25607" name="Picture 6" descr="MCj00906150000[1]"/>
          <p:cNvPicPr>
            <a:picLocks noGrp="1" noChangeAspect="1" noChangeArrowheads="1"/>
          </p:cNvPicPr>
          <p:nvPr>
            <p:ph sz="half" idx="1"/>
          </p:nvPr>
        </p:nvPicPr>
        <p:blipFill>
          <a:blip r:embed="rId3"/>
          <a:srcRect/>
          <a:stretch>
            <a:fillRect/>
          </a:stretch>
        </p:blipFill>
        <p:spPr>
          <a:xfrm>
            <a:off x="685800" y="1828800"/>
            <a:ext cx="2438400" cy="2590800"/>
          </a:xfrm>
        </p:spPr>
      </p:pic>
      <p:sp>
        <p:nvSpPr>
          <p:cNvPr id="25606" name="Rectangle 5"/>
          <p:cNvSpPr>
            <a:spLocks noGrp="1" noChangeArrowheads="1"/>
          </p:cNvSpPr>
          <p:nvPr>
            <p:ph type="body" sz="half" idx="2"/>
          </p:nvPr>
        </p:nvSpPr>
        <p:spPr>
          <a:xfrm>
            <a:off x="4343400" y="1676400"/>
            <a:ext cx="4343400" cy="4495800"/>
          </a:xfrm>
        </p:spPr>
        <p:txBody>
          <a:bodyPr/>
          <a:lstStyle/>
          <a:p>
            <a:pPr lvl="1">
              <a:buFontTx/>
              <a:buNone/>
            </a:pPr>
            <a:endParaRPr lang="en-US" sz="1600" dirty="0"/>
          </a:p>
          <a:p>
            <a:endParaRPr lang="en-US" sz="1800" dirty="0"/>
          </a:p>
        </p:txBody>
      </p:sp>
      <p:sp>
        <p:nvSpPr>
          <p:cNvPr id="9" name="Slide Number Placeholder 3"/>
          <p:cNvSpPr>
            <a:spLocks noGrp="1"/>
          </p:cNvSpPr>
          <p:nvPr>
            <p:ph type="sldNum" sz="quarter" idx="11"/>
          </p:nvPr>
        </p:nvSpPr>
        <p:spPr>
          <a:xfrm>
            <a:off x="8382000" y="6356350"/>
            <a:ext cx="533400" cy="365125"/>
          </a:xfrm>
        </p:spPr>
        <p:txBody>
          <a:bodyPr vert="horz" lIns="91440" tIns="45720" rIns="91440" bIns="45720" rtlCol="0" anchor="ctr"/>
          <a:lstStyle/>
          <a:p>
            <a:pPr algn="r">
              <a:defRPr/>
            </a:pPr>
            <a:fld id="{3BD48F26-BDF2-4463-BD4A-E53E3FE7B137}" type="slidenum">
              <a:rPr lang="en-US" sz="1200" smtClean="0">
                <a:solidFill>
                  <a:srgbClr val="000000"/>
                </a:solidFill>
                <a:latin typeface="+mn-lt"/>
              </a:rPr>
              <a:pPr algn="r">
                <a:defRPr/>
              </a:pPr>
              <a:t>13</a:t>
            </a:fld>
            <a:endParaRPr lang="en-US" sz="1200" dirty="0">
              <a:solidFill>
                <a:srgbClr val="000000"/>
              </a:solidFill>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2284794953"/>
              </p:ext>
            </p:extLst>
          </p:nvPr>
        </p:nvGraphicFramePr>
        <p:xfrm>
          <a:off x="3352800" y="1143000"/>
          <a:ext cx="5334000" cy="4857840"/>
        </p:xfrm>
        <a:graphic>
          <a:graphicData uri="http://schemas.openxmlformats.org/drawingml/2006/table">
            <a:tbl>
              <a:tblPr firstRow="1" bandRow="1">
                <a:tableStyleId>{BC89EF96-8CEA-46FF-86C4-4CE0E7609802}</a:tableStyleId>
              </a:tblPr>
              <a:tblGrid>
                <a:gridCol w="5334000">
                  <a:extLst>
                    <a:ext uri="{9D8B030D-6E8A-4147-A177-3AD203B41FA5}">
                      <a16:colId xmlns:a16="http://schemas.microsoft.com/office/drawing/2014/main" val="20000"/>
                    </a:ext>
                  </a:extLst>
                </a:gridCol>
              </a:tblGrid>
              <a:tr h="1784863">
                <a:tc>
                  <a:txBody>
                    <a:bodyPr/>
                    <a:lstStyle/>
                    <a:p>
                      <a:r>
                        <a:rPr lang="en-US" sz="1600" b="1" dirty="0">
                          <a:solidFill>
                            <a:srgbClr val="C00000"/>
                          </a:solidFill>
                        </a:rPr>
                        <a:t>Describe core capabilities of the new design,</a:t>
                      </a:r>
                      <a:r>
                        <a:rPr lang="en-US" sz="1600" b="1" baseline="0" dirty="0">
                          <a:solidFill>
                            <a:srgbClr val="C00000"/>
                          </a:solidFill>
                        </a:rPr>
                        <a:t> e.g.,</a:t>
                      </a:r>
                    </a:p>
                    <a:p>
                      <a:endParaRPr lang="en-US" sz="1600" b="1" dirty="0">
                        <a:solidFill>
                          <a:srgbClr val="C00000"/>
                        </a:solidFill>
                      </a:endParaRPr>
                    </a:p>
                    <a:p>
                      <a:pPr marL="231775" lvl="0" indent="-231775">
                        <a:lnSpc>
                          <a:spcPct val="150000"/>
                        </a:lnSpc>
                        <a:buFont typeface="Wingdings" pitchFamily="2" charset="2"/>
                        <a:buChar char="§"/>
                      </a:pPr>
                      <a:r>
                        <a:rPr lang="en-US" sz="1400" dirty="0"/>
                        <a:t>Capable of doubling product offerings in next 3 years</a:t>
                      </a:r>
                    </a:p>
                    <a:p>
                      <a:pPr marL="231775" lvl="0" indent="-231775">
                        <a:lnSpc>
                          <a:spcPct val="150000"/>
                        </a:lnSpc>
                        <a:buFont typeface="Wingdings" pitchFamily="2" charset="2"/>
                        <a:buChar char="§"/>
                      </a:pPr>
                      <a:r>
                        <a:rPr lang="en-US" sz="1400" dirty="0"/>
                        <a:t>Broad geographic scope and product variety</a:t>
                      </a:r>
                    </a:p>
                    <a:p>
                      <a:pPr marL="231775" lvl="0" indent="-231775">
                        <a:lnSpc>
                          <a:spcPct val="150000"/>
                        </a:lnSpc>
                        <a:buFont typeface="Wingdings" pitchFamily="2" charset="2"/>
                        <a:buChar char="§"/>
                      </a:pPr>
                      <a:r>
                        <a:rPr lang="en-US" sz="1400" dirty="0"/>
                        <a:t>Enable instant deployment of information to all decision-makers</a:t>
                      </a:r>
                    </a:p>
                    <a:p>
                      <a:pPr marL="231775" lvl="0" indent="-231775">
                        <a:lnSpc>
                          <a:spcPct val="150000"/>
                        </a:lnSpc>
                        <a:buFont typeface="Wingdings" pitchFamily="2" charset="2"/>
                        <a:buChar char="§"/>
                      </a:pPr>
                      <a:r>
                        <a:rPr lang="en-US" sz="1400" dirty="0"/>
                        <a:t>Hold a collaborative and entrepreneurial culture</a:t>
                      </a:r>
                    </a:p>
                    <a:p>
                      <a:pPr lvl="0">
                        <a:lnSpc>
                          <a:spcPct val="150000"/>
                        </a:lnSpc>
                        <a:buFont typeface="Arial" pitchFamily="34" charset="0"/>
                        <a:buChar char="•"/>
                      </a:pPr>
                      <a:endParaRPr lang="en-US" sz="1400" dirty="0">
                        <a:solidFill>
                          <a:schemeClr val="accent2">
                            <a:lumMod val="75000"/>
                          </a:schemeClr>
                        </a:solidFill>
                      </a:endParaRPr>
                    </a:p>
                  </a:txBody>
                  <a:tcPr/>
                </a:tc>
                <a:extLst>
                  <a:ext uri="{0D108BD9-81ED-4DB2-BD59-A6C34878D82A}">
                    <a16:rowId xmlns:a16="http://schemas.microsoft.com/office/drawing/2014/main" val="10000"/>
                  </a:ext>
                </a:extLst>
              </a:tr>
              <a:tr h="1141502">
                <a:tc>
                  <a:txBody>
                    <a:bodyPr/>
                    <a:lstStyle/>
                    <a:p>
                      <a:r>
                        <a:rPr lang="en-US" sz="1600" b="1" dirty="0">
                          <a:solidFill>
                            <a:srgbClr val="C00000"/>
                          </a:solidFill>
                        </a:rPr>
                        <a:t>Define resource parameters,</a:t>
                      </a:r>
                      <a:r>
                        <a:rPr lang="en-US" sz="1600" b="1" baseline="0" dirty="0">
                          <a:solidFill>
                            <a:srgbClr val="C00000"/>
                          </a:solidFill>
                        </a:rPr>
                        <a:t> </a:t>
                      </a:r>
                      <a:r>
                        <a:rPr lang="en-US" sz="1600" b="1" dirty="0">
                          <a:solidFill>
                            <a:srgbClr val="C00000"/>
                          </a:solidFill>
                        </a:rPr>
                        <a:t> e.g.,</a:t>
                      </a:r>
                    </a:p>
                    <a:p>
                      <a:pPr marL="231775" lvl="0" indent="-231775">
                        <a:lnSpc>
                          <a:spcPct val="150000"/>
                        </a:lnSpc>
                        <a:buFont typeface="Arial" pitchFamily="34" charset="0"/>
                        <a:buChar char="•"/>
                      </a:pPr>
                      <a:r>
                        <a:rPr lang="en-US" sz="1400" b="1" dirty="0"/>
                        <a:t>Maintain small corporate center</a:t>
                      </a:r>
                    </a:p>
                    <a:p>
                      <a:pPr marL="231775" lvl="0" indent="-231775">
                        <a:lnSpc>
                          <a:spcPct val="150000"/>
                        </a:lnSpc>
                        <a:buFont typeface="Arial" pitchFamily="34" charset="0"/>
                        <a:buChar char="•"/>
                      </a:pPr>
                      <a:r>
                        <a:rPr lang="en-US" sz="1400" b="1" dirty="0"/>
                        <a:t>No more than 1 facility per country</a:t>
                      </a:r>
                      <a:endParaRPr lang="en-US" sz="1400" b="1" dirty="0">
                        <a:solidFill>
                          <a:schemeClr val="accent2">
                            <a:lumMod val="75000"/>
                          </a:schemeClr>
                        </a:solidFill>
                      </a:endParaRPr>
                    </a:p>
                  </a:txBody>
                  <a:tcPr/>
                </a:tc>
                <a:extLst>
                  <a:ext uri="{0D108BD9-81ED-4DB2-BD59-A6C34878D82A}">
                    <a16:rowId xmlns:a16="http://schemas.microsoft.com/office/drawing/2014/main" val="10001"/>
                  </a:ext>
                </a:extLst>
              </a:tr>
              <a:tr h="1193220">
                <a:tc>
                  <a:txBody>
                    <a:bodyPr/>
                    <a:lstStyle/>
                    <a:p>
                      <a:r>
                        <a:rPr lang="en-US" sz="1600" b="1" dirty="0">
                          <a:solidFill>
                            <a:srgbClr val="C00000"/>
                          </a:solidFill>
                        </a:rPr>
                        <a:t>Outline critical characteristics, e.g.,</a:t>
                      </a:r>
                    </a:p>
                    <a:p>
                      <a:pPr marL="231775" lvl="0" indent="-231775">
                        <a:lnSpc>
                          <a:spcPct val="150000"/>
                        </a:lnSpc>
                        <a:buFont typeface="Arial" pitchFamily="34" charset="0"/>
                        <a:buChar char="•"/>
                      </a:pPr>
                      <a:r>
                        <a:rPr lang="en-US" sz="1400" b="1" dirty="0"/>
                        <a:t>Single point of contact for customers</a:t>
                      </a:r>
                    </a:p>
                    <a:p>
                      <a:pPr marL="231775" lvl="0" indent="-231775">
                        <a:lnSpc>
                          <a:spcPct val="150000"/>
                        </a:lnSpc>
                        <a:buFont typeface="Arial" pitchFamily="34" charset="0"/>
                        <a:buChar char="•"/>
                      </a:pPr>
                      <a:r>
                        <a:rPr lang="en-US" sz="1400" b="1" dirty="0"/>
                        <a:t>Ability to cross-sell </a:t>
                      </a:r>
                      <a:r>
                        <a:rPr lang="en-US" sz="1400" b="1" baseline="0" dirty="0"/>
                        <a:t>different products </a:t>
                      </a:r>
                      <a:endParaRPr lang="en-US" sz="1400" b="1" dirty="0"/>
                    </a:p>
                    <a:p>
                      <a:endParaRPr lang="en-US" dirty="0"/>
                    </a:p>
                  </a:txBody>
                  <a:tcPr/>
                </a:tc>
                <a:extLst>
                  <a:ext uri="{0D108BD9-81ED-4DB2-BD59-A6C34878D82A}">
                    <a16:rowId xmlns:a16="http://schemas.microsoft.com/office/drawing/2014/main" val="10002"/>
                  </a:ext>
                </a:extLst>
              </a:tr>
            </a:tbl>
          </a:graphicData>
        </a:graphic>
      </p:graphicFrame>
      <p:sp>
        <p:nvSpPr>
          <p:cNvPr id="11" name="Date Placeholder 1"/>
          <p:cNvSpPr txBox="1">
            <a:spLocks/>
          </p:cNvSpPr>
          <p:nvPr/>
        </p:nvSpPr>
        <p:spPr>
          <a:xfrm>
            <a:off x="685800" y="640080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2" name="Group 11"/>
          <p:cNvGrpSpPr/>
          <p:nvPr/>
        </p:nvGrpSpPr>
        <p:grpSpPr>
          <a:xfrm>
            <a:off x="7543800" y="6248400"/>
            <a:ext cx="1257300" cy="388937"/>
            <a:chOff x="7686675" y="6392863"/>
            <a:chExt cx="1257300" cy="388937"/>
          </a:xfrm>
        </p:grpSpPr>
        <p:pic>
          <p:nvPicPr>
            <p:cNvPr id="14" name="Picture 16" descr="C:\Solutions\Artwork\Chglogo.tif"/>
            <p:cNvPicPr>
              <a:picLocks noChangeAspect="1" noChangeArrowheads="1"/>
            </p:cNvPicPr>
            <p:nvPr/>
          </p:nvPicPr>
          <p:blipFill>
            <a:blip r:embed="rId4"/>
            <a:srcRect/>
            <a:stretch>
              <a:fillRect/>
            </a:stretch>
          </p:blipFill>
          <p:spPr bwMode="auto">
            <a:xfrm>
              <a:off x="7686675" y="6392863"/>
              <a:ext cx="327025" cy="388937"/>
            </a:xfrm>
            <a:prstGeom prst="rect">
              <a:avLst/>
            </a:prstGeom>
            <a:noFill/>
          </p:spPr>
        </p:pic>
        <p:pic>
          <p:nvPicPr>
            <p:cNvPr id="15" name="Picture 17" descr="C:\Solutions\Artwork\Solured.jpg"/>
            <p:cNvPicPr>
              <a:picLocks noChangeAspect="1" noChangeArrowheads="1"/>
            </p:cNvPicPr>
            <p:nvPr/>
          </p:nvPicPr>
          <p:blipFill>
            <a:blip r:embed="rId5"/>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2"/>
            <p:extLst>
              <p:ext uri="{D42A27DB-BD31-4B8C-83A1-F6EECF244321}">
                <p14:modId xmlns:p14="http://schemas.microsoft.com/office/powerpoint/2010/main" val="439241404"/>
              </p:ext>
            </p:extLst>
          </p:nvPr>
        </p:nvGraphicFramePr>
        <p:xfrm>
          <a:off x="4267200" y="1371600"/>
          <a:ext cx="4648200" cy="4571995"/>
        </p:xfrm>
        <a:graphic>
          <a:graphicData uri="http://schemas.openxmlformats.org/drawingml/2006/table">
            <a:tbl>
              <a:tblPr firstRow="1" bandRow="1">
                <a:tableStyleId>{073A0DAA-6AF3-43AB-8588-CEC1D06C72B9}</a:tableStyleId>
              </a:tblPr>
              <a:tblGrid>
                <a:gridCol w="4648200">
                  <a:extLst>
                    <a:ext uri="{9D8B030D-6E8A-4147-A177-3AD203B41FA5}">
                      <a16:colId xmlns:a16="http://schemas.microsoft.com/office/drawing/2014/main" val="20000"/>
                    </a:ext>
                  </a:extLst>
                </a:gridCol>
              </a:tblGrid>
              <a:tr h="703384">
                <a:tc>
                  <a:txBody>
                    <a:bodyPr/>
                    <a:lstStyle/>
                    <a:p>
                      <a:r>
                        <a:rPr lang="en-US" sz="1600" dirty="0"/>
                        <a:t>Deliver full spectrum</a:t>
                      </a:r>
                      <a:r>
                        <a:rPr lang="en-US" sz="1600" baseline="0" dirty="0"/>
                        <a:t> of HR support and service at lower cost than today</a:t>
                      </a:r>
                      <a:endParaRPr lang="en-US" sz="1600" dirty="0"/>
                    </a:p>
                  </a:txBody>
                  <a:tcPr>
                    <a:solidFill>
                      <a:schemeClr val="accent1"/>
                    </a:solidFill>
                  </a:tcPr>
                </a:tc>
                <a:extLst>
                  <a:ext uri="{0D108BD9-81ED-4DB2-BD59-A6C34878D82A}">
                    <a16:rowId xmlns:a16="http://schemas.microsoft.com/office/drawing/2014/main" val="10000"/>
                  </a:ext>
                </a:extLst>
              </a:tr>
              <a:tr h="58615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rPr>
                        <a:t>Deliver support and services with fewer people</a:t>
                      </a:r>
                    </a:p>
                  </a:txBody>
                  <a:tcPr/>
                </a:tc>
                <a:extLst>
                  <a:ext uri="{0D108BD9-81ED-4DB2-BD59-A6C34878D82A}">
                    <a16:rowId xmlns:a16="http://schemas.microsoft.com/office/drawing/2014/main" val="10001"/>
                  </a:ext>
                </a:extLst>
              </a:tr>
              <a:tr h="7033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rPr>
                        <a:t>Deliver support</a:t>
                      </a:r>
                      <a:r>
                        <a:rPr lang="en-US" sz="1600" baseline="0" dirty="0">
                          <a:solidFill>
                            <a:schemeClr val="bg1"/>
                          </a:solidFill>
                          <a:latin typeface="+mn-lt"/>
                        </a:rPr>
                        <a:t> and services with greater speed, flexibility, and quality (in eyes of customer)</a:t>
                      </a:r>
                      <a:r>
                        <a:rPr lang="en-US" sz="1600" dirty="0">
                          <a:solidFill>
                            <a:schemeClr val="bg1"/>
                          </a:solidFill>
                          <a:latin typeface="+mn-lt"/>
                        </a:rPr>
                        <a:t> </a:t>
                      </a:r>
                    </a:p>
                  </a:txBody>
                  <a:tcPr>
                    <a:solidFill>
                      <a:schemeClr val="accent1"/>
                    </a:solidFill>
                  </a:tcPr>
                </a:tc>
                <a:extLst>
                  <a:ext uri="{0D108BD9-81ED-4DB2-BD59-A6C34878D82A}">
                    <a16:rowId xmlns:a16="http://schemas.microsoft.com/office/drawing/2014/main" val="10002"/>
                  </a:ext>
                </a:extLst>
              </a:tr>
              <a:tr h="703384">
                <a:tc>
                  <a:txBody>
                    <a:bodyPr/>
                    <a:lstStyle/>
                    <a:p>
                      <a:r>
                        <a:rPr lang="en-US" sz="1600" dirty="0"/>
                        <a:t>Simple</a:t>
                      </a:r>
                      <a:r>
                        <a:rPr lang="en-US" sz="1600" baseline="0" dirty="0"/>
                        <a:t> to execute on the ground; drives accountability to lowest appropriate level</a:t>
                      </a:r>
                      <a:endParaRPr lang="en-US" sz="1600" dirty="0"/>
                    </a:p>
                  </a:txBody>
                  <a:tcPr/>
                </a:tc>
                <a:extLst>
                  <a:ext uri="{0D108BD9-81ED-4DB2-BD59-A6C34878D82A}">
                    <a16:rowId xmlns:a16="http://schemas.microsoft.com/office/drawing/2014/main" val="10003"/>
                  </a:ext>
                </a:extLst>
              </a:tr>
              <a:tr h="703384">
                <a:tc>
                  <a:txBody>
                    <a:bodyPr/>
                    <a:lstStyle/>
                    <a:p>
                      <a:r>
                        <a:rPr lang="en-US" sz="1600" dirty="0">
                          <a:solidFill>
                            <a:schemeClr val="bg1"/>
                          </a:solidFill>
                        </a:rPr>
                        <a:t>Creates and maintains blended</a:t>
                      </a:r>
                      <a:r>
                        <a:rPr lang="en-US" sz="1600" baseline="0" dirty="0">
                          <a:solidFill>
                            <a:schemeClr val="bg1"/>
                          </a:solidFill>
                        </a:rPr>
                        <a:t> portfolio of services; “state of art” with “state of shelf”</a:t>
                      </a:r>
                      <a:endParaRPr lang="en-US" sz="1600" dirty="0">
                        <a:solidFill>
                          <a:schemeClr val="bg1"/>
                        </a:solidFill>
                      </a:endParaRPr>
                    </a:p>
                  </a:txBody>
                  <a:tcPr>
                    <a:solidFill>
                      <a:srgbClr val="4F81BD"/>
                    </a:solidFill>
                  </a:tcPr>
                </a:tc>
                <a:extLst>
                  <a:ext uri="{0D108BD9-81ED-4DB2-BD59-A6C34878D82A}">
                    <a16:rowId xmlns:a16="http://schemas.microsoft.com/office/drawing/2014/main" val="10004"/>
                  </a:ext>
                </a:extLst>
              </a:tr>
              <a:tr h="586153">
                <a:tc>
                  <a:txBody>
                    <a:bodyPr/>
                    <a:lstStyle/>
                    <a:p>
                      <a:r>
                        <a:rPr lang="en-US" sz="1600" dirty="0"/>
                        <a:t>Provides controls to govern</a:t>
                      </a:r>
                      <a:r>
                        <a:rPr lang="en-US" sz="1600" baseline="0" dirty="0"/>
                        <a:t> cost and scope creep</a:t>
                      </a:r>
                      <a:endParaRPr lang="en-US" sz="1600" dirty="0"/>
                    </a:p>
                  </a:txBody>
                  <a:tcPr/>
                </a:tc>
                <a:extLst>
                  <a:ext uri="{0D108BD9-81ED-4DB2-BD59-A6C34878D82A}">
                    <a16:rowId xmlns:a16="http://schemas.microsoft.com/office/drawing/2014/main" val="10005"/>
                  </a:ext>
                </a:extLst>
              </a:tr>
              <a:tr h="586153">
                <a:tc>
                  <a:txBody>
                    <a:bodyPr/>
                    <a:lstStyle/>
                    <a:p>
                      <a:r>
                        <a:rPr lang="en-US" sz="1600" dirty="0">
                          <a:solidFill>
                            <a:schemeClr val="bg1"/>
                          </a:solidFill>
                        </a:rPr>
                        <a:t>Ensures</a:t>
                      </a:r>
                      <a:r>
                        <a:rPr lang="en-US" sz="1600" baseline="0" dirty="0">
                          <a:solidFill>
                            <a:schemeClr val="bg1"/>
                          </a:solidFill>
                        </a:rPr>
                        <a:t> retention of best talent</a:t>
                      </a:r>
                      <a:endParaRPr lang="en-US" sz="1600"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Slide Number Placeholder 3"/>
          <p:cNvSpPr>
            <a:spLocks noGrp="1"/>
          </p:cNvSpPr>
          <p:nvPr>
            <p:ph type="sldNum" sz="quarter" idx="12"/>
          </p:nvPr>
        </p:nvSpPr>
        <p:spPr/>
        <p:txBody>
          <a:bodyPr/>
          <a:lstStyle/>
          <a:p>
            <a:pPr>
              <a:defRPr/>
            </a:pPr>
            <a:r>
              <a:rPr lang="en-US" dirty="0">
                <a:solidFill>
                  <a:schemeClr val="tx1"/>
                </a:solidFill>
                <a:latin typeface="+mn-lt"/>
              </a:rPr>
              <a:t> </a:t>
            </a:r>
            <a:fld id="{3BD48F26-BDF2-4463-BD4A-E53E3FE7B137}" type="slidenum">
              <a:rPr lang="en-US" smtClean="0">
                <a:solidFill>
                  <a:schemeClr val="tx1"/>
                </a:solidFill>
                <a:latin typeface="+mn-lt"/>
              </a:rPr>
              <a:pPr>
                <a:defRPr/>
              </a:pPr>
              <a:t>14</a:t>
            </a:fld>
            <a:endParaRPr lang="en-US" dirty="0">
              <a:solidFill>
                <a:schemeClr val="tx1"/>
              </a:solidFill>
              <a:latin typeface="+mn-lt"/>
            </a:endParaRPr>
          </a:p>
        </p:txBody>
      </p:sp>
      <p:sp>
        <p:nvSpPr>
          <p:cNvPr id="26629" name="Rectangle 4"/>
          <p:cNvSpPr>
            <a:spLocks noChangeArrowheads="1"/>
          </p:cNvSpPr>
          <p:nvPr/>
        </p:nvSpPr>
        <p:spPr bwMode="auto">
          <a:xfrm>
            <a:off x="381000" y="381000"/>
            <a:ext cx="8458200" cy="609600"/>
          </a:xfrm>
          <a:prstGeom prst="rect">
            <a:avLst/>
          </a:prstGeom>
          <a:noFill/>
          <a:ln w="9525">
            <a:noFill/>
            <a:miter lim="800000"/>
            <a:headEnd/>
            <a:tailEnd/>
          </a:ln>
        </p:spPr>
        <p:txBody>
          <a:bodyPr anchor="ctr"/>
          <a:lstStyle/>
          <a:p>
            <a:pPr algn="ctr"/>
            <a:r>
              <a:rPr lang="en-US" sz="3200" dirty="0">
                <a:solidFill>
                  <a:srgbClr val="C00000"/>
                </a:solidFill>
                <a:latin typeface="+mn-lt"/>
              </a:rPr>
              <a:t>Sample Design Criteria:  </a:t>
            </a:r>
            <a:r>
              <a:rPr lang="en-US" sz="3200" i="1" dirty="0">
                <a:solidFill>
                  <a:srgbClr val="C00000"/>
                </a:solidFill>
                <a:latin typeface="+mn-lt"/>
              </a:rPr>
              <a:t>Global HR Redesign</a:t>
            </a:r>
          </a:p>
        </p:txBody>
      </p:sp>
      <p:sp>
        <p:nvSpPr>
          <p:cNvPr id="26630" name="Rectangle 5"/>
          <p:cNvSpPr>
            <a:spLocks noChangeArrowheads="1"/>
          </p:cNvSpPr>
          <p:nvPr/>
        </p:nvSpPr>
        <p:spPr bwMode="auto">
          <a:xfrm>
            <a:off x="914400" y="1143000"/>
            <a:ext cx="7620000" cy="5105400"/>
          </a:xfrm>
          <a:prstGeom prst="rect">
            <a:avLst/>
          </a:prstGeom>
          <a:noFill/>
          <a:ln w="9525">
            <a:noFill/>
            <a:miter lim="800000"/>
            <a:headEnd/>
            <a:tailEnd/>
          </a:ln>
        </p:spPr>
        <p:txBody>
          <a:bodyPr/>
          <a:lstStyle/>
          <a:p>
            <a:pPr marL="342900" indent="-342900">
              <a:lnSpc>
                <a:spcPct val="90000"/>
              </a:lnSpc>
              <a:spcBef>
                <a:spcPct val="20000"/>
              </a:spcBef>
            </a:pPr>
            <a:endParaRPr lang="en-US" sz="1200" dirty="0">
              <a:solidFill>
                <a:schemeClr val="accent2"/>
              </a:solidFill>
              <a:latin typeface="Tahoma" charset="0"/>
            </a:endParaRPr>
          </a:p>
        </p:txBody>
      </p:sp>
      <p:pic>
        <p:nvPicPr>
          <p:cNvPr id="1027" name="Picture 3" descr="C:\Users\Kathy Molloy\AppData\Local\Microsoft\Windows\Temporary Internet Files\Content.IE5\YXTCFI64\MP900442889[1].jpg"/>
          <p:cNvPicPr>
            <a:picLocks noChangeAspect="1" noChangeArrowheads="1"/>
          </p:cNvPicPr>
          <p:nvPr/>
        </p:nvPicPr>
        <p:blipFill>
          <a:blip r:embed="rId3"/>
          <a:srcRect/>
          <a:stretch>
            <a:fillRect/>
          </a:stretch>
        </p:blipFill>
        <p:spPr bwMode="auto">
          <a:xfrm>
            <a:off x="609600" y="2438400"/>
            <a:ext cx="3124200" cy="2206256"/>
          </a:xfrm>
          <a:prstGeom prst="rect">
            <a:avLst/>
          </a:prstGeom>
          <a:noFill/>
        </p:spPr>
      </p:pic>
      <p:sp>
        <p:nvSpPr>
          <p:cNvPr id="12"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1" name="Group 10"/>
          <p:cNvGrpSpPr/>
          <p:nvPr/>
        </p:nvGrpSpPr>
        <p:grpSpPr>
          <a:xfrm>
            <a:off x="7543800" y="6248400"/>
            <a:ext cx="1257300" cy="388937"/>
            <a:chOff x="7686675" y="6392863"/>
            <a:chExt cx="1257300" cy="388937"/>
          </a:xfrm>
        </p:grpSpPr>
        <p:pic>
          <p:nvPicPr>
            <p:cNvPr id="13" name="Picture 16" descr="C:\Solutions\Artwork\Chglogo.tif"/>
            <p:cNvPicPr>
              <a:picLocks noChangeAspect="1" noChangeArrowheads="1"/>
            </p:cNvPicPr>
            <p:nvPr/>
          </p:nvPicPr>
          <p:blipFill>
            <a:blip r:embed="rId4"/>
            <a:srcRect/>
            <a:stretch>
              <a:fillRect/>
            </a:stretch>
          </p:blipFill>
          <p:spPr bwMode="auto">
            <a:xfrm>
              <a:off x="7686675" y="6392863"/>
              <a:ext cx="327025" cy="388937"/>
            </a:xfrm>
            <a:prstGeom prst="rect">
              <a:avLst/>
            </a:prstGeom>
            <a:noFill/>
          </p:spPr>
        </p:pic>
        <p:pic>
          <p:nvPicPr>
            <p:cNvPr id="14" name="Picture 17" descr="C:\Solutions\Artwork\Solured.jpg"/>
            <p:cNvPicPr>
              <a:picLocks noChangeAspect="1" noChangeArrowheads="1"/>
            </p:cNvPicPr>
            <p:nvPr/>
          </p:nvPicPr>
          <p:blipFill>
            <a:blip r:embed="rId5"/>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a:extLst>
              <a:ext uri="{FF2B5EF4-FFF2-40B4-BE49-F238E27FC236}">
                <a16:creationId xmlns:a16="http://schemas.microsoft.com/office/drawing/2014/main" id="{2152B771-2776-8D48-955E-028C4F7B5361}"/>
              </a:ext>
            </a:extLst>
          </p:cNvPr>
          <p:cNvSpPr>
            <a:spLocks noGrp="1" noChangeArrowheads="1"/>
          </p:cNvSpPr>
          <p:nvPr>
            <p:ph type="title"/>
          </p:nvPr>
        </p:nvSpPr>
        <p:spPr>
          <a:xfrm>
            <a:off x="457200" y="-685800"/>
            <a:ext cx="8229600" cy="1600200"/>
          </a:xfrm>
        </p:spPr>
        <p:txBody>
          <a:bodyPr rtlCol="0">
            <a:normAutofit/>
          </a:bodyPr>
          <a:lstStyle/>
          <a:p>
            <a:pPr fontAlgn="auto">
              <a:spcAft>
                <a:spcPts val="0"/>
              </a:spcAft>
              <a:defRPr/>
            </a:pPr>
            <a:r>
              <a:rPr lang="en-US" sz="2800" dirty="0">
                <a:solidFill>
                  <a:srgbClr val="C00000"/>
                </a:solidFill>
                <a:latin typeface="+mn-lt"/>
                <a:ea typeface="+mj-ea"/>
              </a:rPr>
              <a:t>SSI and Design Criteria – Technology Company</a:t>
            </a:r>
          </a:p>
        </p:txBody>
      </p:sp>
      <p:sp>
        <p:nvSpPr>
          <p:cNvPr id="15363" name="Rectangle 3">
            <a:extLst>
              <a:ext uri="{FF2B5EF4-FFF2-40B4-BE49-F238E27FC236}">
                <a16:creationId xmlns:a16="http://schemas.microsoft.com/office/drawing/2014/main" id="{37102F64-82B7-174F-93E4-D85A23F22503}"/>
              </a:ext>
            </a:extLst>
          </p:cNvPr>
          <p:cNvSpPr>
            <a:spLocks noGrp="1" noChangeArrowheads="1"/>
          </p:cNvSpPr>
          <p:nvPr>
            <p:ph idx="1"/>
          </p:nvPr>
        </p:nvSpPr>
        <p:spPr>
          <a:xfrm>
            <a:off x="685800" y="1219200"/>
            <a:ext cx="7010400" cy="457200"/>
          </a:xfrm>
        </p:spPr>
        <p:txBody>
          <a:bodyPr/>
          <a:lstStyle/>
          <a:p>
            <a:pPr marL="0" indent="0">
              <a:buFontTx/>
              <a:buNone/>
            </a:pPr>
            <a:r>
              <a:rPr lang="en-US" altLang="en-US" sz="2000" b="1" dirty="0">
                <a:solidFill>
                  <a:schemeClr val="tx1"/>
                </a:solidFill>
                <a:latin typeface="Cambria" panose="02040503050406030204" pitchFamily="18" charset="0"/>
                <a:cs typeface="Times New Roman" panose="02020603050405020304" pitchFamily="18" charset="0"/>
              </a:rPr>
              <a:t>Statement of strategic intent  </a:t>
            </a:r>
            <a:r>
              <a:rPr lang="en-US" altLang="en-US" sz="2000" b="1" i="1" dirty="0">
                <a:solidFill>
                  <a:schemeClr val="tx1"/>
                </a:solidFill>
                <a:latin typeface="Cambria" panose="02040503050406030204" pitchFamily="18" charset="0"/>
                <a:cs typeface="Times New Roman" panose="02020603050405020304" pitchFamily="18" charset="0"/>
              </a:rPr>
              <a:t>(condensed):</a:t>
            </a:r>
            <a:endParaRPr lang="en-US" altLang="en-US" sz="2000" dirty="0">
              <a:solidFill>
                <a:schemeClr val="tx1"/>
              </a:solidFill>
              <a:latin typeface="Cambria" panose="02040503050406030204" pitchFamily="18" charset="0"/>
              <a:cs typeface="Times New Roman" panose="02020603050405020304" pitchFamily="18" charset="0"/>
            </a:endParaRPr>
          </a:p>
        </p:txBody>
      </p:sp>
      <p:sp>
        <p:nvSpPr>
          <p:cNvPr id="17416" name="Rectangle 3">
            <a:extLst>
              <a:ext uri="{FF2B5EF4-FFF2-40B4-BE49-F238E27FC236}">
                <a16:creationId xmlns:a16="http://schemas.microsoft.com/office/drawing/2014/main" id="{1EF73B33-1938-B940-9058-8161AD03B165}"/>
              </a:ext>
            </a:extLst>
          </p:cNvPr>
          <p:cNvSpPr>
            <a:spLocks noChangeArrowheads="1"/>
          </p:cNvSpPr>
          <p:nvPr/>
        </p:nvSpPr>
        <p:spPr bwMode="auto">
          <a:xfrm>
            <a:off x="1066800" y="1524000"/>
            <a:ext cx="7010400" cy="762000"/>
          </a:xfrm>
          <a:prstGeom prst="rect">
            <a:avLst/>
          </a:prstGeom>
          <a:noFill/>
          <a:ln w="9525">
            <a:noFill/>
            <a:miter lim="800000"/>
            <a:headEnd/>
            <a:tailEnd/>
          </a:ln>
        </p:spPr>
        <p:txBody>
          <a:bodyPr/>
          <a:lstStyle/>
          <a:p>
            <a:pPr>
              <a:defRPr/>
            </a:pPr>
            <a:r>
              <a:rPr lang="en-US" sz="1800" i="1" dirty="0">
                <a:latin typeface="+mn-lt"/>
                <a:ea typeface="Times New Roman" charset="0"/>
                <a:cs typeface="Times New Roman" charset="0"/>
              </a:rPr>
              <a:t>Continue to be a market leader in middleware products by reducing time to market for new and innovative set of products targeted at large database users</a:t>
            </a:r>
            <a:r>
              <a:rPr lang="en-US" sz="1800" dirty="0">
                <a:latin typeface="+mn-lt"/>
                <a:ea typeface="+mn-ea"/>
              </a:rPr>
              <a:t> </a:t>
            </a:r>
          </a:p>
        </p:txBody>
      </p:sp>
      <p:sp>
        <p:nvSpPr>
          <p:cNvPr id="17417" name="Rectangle 3">
            <a:extLst>
              <a:ext uri="{FF2B5EF4-FFF2-40B4-BE49-F238E27FC236}">
                <a16:creationId xmlns:a16="http://schemas.microsoft.com/office/drawing/2014/main" id="{E2A0665E-4A0D-7544-8E13-AA0FCB5A8297}"/>
              </a:ext>
            </a:extLst>
          </p:cNvPr>
          <p:cNvSpPr>
            <a:spLocks noChangeArrowheads="1"/>
          </p:cNvSpPr>
          <p:nvPr/>
        </p:nvSpPr>
        <p:spPr bwMode="auto">
          <a:xfrm>
            <a:off x="685800" y="2514600"/>
            <a:ext cx="7010400" cy="457200"/>
          </a:xfrm>
          <a:prstGeom prst="rect">
            <a:avLst/>
          </a:prstGeom>
          <a:noFill/>
          <a:ln w="9525">
            <a:noFill/>
            <a:miter lim="800000"/>
            <a:headEnd/>
            <a:tailEnd/>
          </a:ln>
        </p:spPr>
        <p:txBody>
          <a:bodyPr/>
          <a:lstStyle/>
          <a:p>
            <a:pPr>
              <a:defRPr/>
            </a:pPr>
            <a:r>
              <a:rPr lang="en-US" sz="2000" b="1" dirty="0">
                <a:latin typeface="Cambria" panose="02040503050406030204" pitchFamily="18" charset="0"/>
                <a:ea typeface="Times New Roman" charset="0"/>
                <a:cs typeface="Times New Roman" charset="0"/>
              </a:rPr>
              <a:t>Design criteria</a:t>
            </a:r>
            <a:r>
              <a:rPr lang="en-US" sz="2000" dirty="0">
                <a:latin typeface="Cambria" panose="02040503050406030204" pitchFamily="18" charset="0"/>
                <a:ea typeface="Times New Roman" charset="0"/>
                <a:cs typeface="Times New Roman" charset="0"/>
              </a:rPr>
              <a:t> </a:t>
            </a:r>
          </a:p>
        </p:txBody>
      </p:sp>
      <p:sp>
        <p:nvSpPr>
          <p:cNvPr id="17418" name="Rectangle 3">
            <a:extLst>
              <a:ext uri="{FF2B5EF4-FFF2-40B4-BE49-F238E27FC236}">
                <a16:creationId xmlns:a16="http://schemas.microsoft.com/office/drawing/2014/main" id="{7E7D43E2-CF5E-0844-9FB1-BD949776C811}"/>
              </a:ext>
            </a:extLst>
          </p:cNvPr>
          <p:cNvSpPr>
            <a:spLocks noChangeArrowheads="1"/>
          </p:cNvSpPr>
          <p:nvPr/>
        </p:nvSpPr>
        <p:spPr bwMode="auto">
          <a:xfrm>
            <a:off x="685800" y="2819400"/>
            <a:ext cx="8153400" cy="2895600"/>
          </a:xfrm>
          <a:prstGeom prst="rect">
            <a:avLst/>
          </a:prstGeom>
          <a:noFill/>
          <a:ln w="9525">
            <a:noFill/>
            <a:miter lim="800000"/>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20000"/>
              </a:spcBef>
            </a:pPr>
            <a:r>
              <a:rPr lang="en-US" altLang="en-US" sz="2000" i="1">
                <a:latin typeface="Calibri" panose="020F0502020204030204" pitchFamily="34" charset="0"/>
                <a:cs typeface="Times New Roman" panose="02020603050405020304" pitchFamily="18" charset="0"/>
              </a:rPr>
              <a:t>In order to execute our strategy, we must be able to:</a:t>
            </a:r>
            <a:endParaRPr lang="en-US" altLang="en-US" sz="2000">
              <a:latin typeface="Calibri" panose="020F0502020204030204" pitchFamily="34" charset="0"/>
              <a:cs typeface="Times New Roman" panose="02020603050405020304" pitchFamily="18" charset="0"/>
            </a:endParaRPr>
          </a:p>
          <a:p>
            <a:pPr lvl="1">
              <a:buFontTx/>
              <a:buChar char="•"/>
            </a:pPr>
            <a:r>
              <a:rPr lang="en-US" altLang="en-US" sz="1800">
                <a:latin typeface="Calibri" panose="020F0502020204030204" pitchFamily="34" charset="0"/>
                <a:cs typeface="Times New Roman" panose="02020603050405020304" pitchFamily="18" charset="0"/>
              </a:rPr>
              <a:t>Develop innovative products quickly (both product extensions and disruptive technologies)</a:t>
            </a:r>
          </a:p>
          <a:p>
            <a:pPr lvl="1">
              <a:buFontTx/>
              <a:buChar char="•"/>
            </a:pPr>
            <a:r>
              <a:rPr lang="en-US" altLang="en-US" sz="1800">
                <a:latin typeface="Calibri" panose="020F0502020204030204" pitchFamily="34" charset="0"/>
                <a:cs typeface="Times New Roman" panose="02020603050405020304" pitchFamily="18" charset="0"/>
              </a:rPr>
              <a:t>Develop a broad suite of products that integrate effectively with different technologies</a:t>
            </a:r>
          </a:p>
          <a:p>
            <a:pPr lvl="1">
              <a:buFontTx/>
              <a:buChar char="•"/>
            </a:pPr>
            <a:r>
              <a:rPr lang="en-US" altLang="en-US" sz="1800">
                <a:latin typeface="Calibri" panose="020F0502020204030204" pitchFamily="34" charset="0"/>
                <a:cs typeface="Times New Roman" panose="02020603050405020304" pitchFamily="18" charset="0"/>
              </a:rPr>
              <a:t>Understand the requirements of our customers that will give them competitive advantage</a:t>
            </a:r>
          </a:p>
          <a:p>
            <a:pPr lvl="1">
              <a:buFontTx/>
              <a:buChar char="•"/>
            </a:pPr>
            <a:r>
              <a:rPr lang="en-US" altLang="en-US" sz="1800">
                <a:latin typeface="Calibri" panose="020F0502020204030204" pitchFamily="34" charset="0"/>
                <a:cs typeface="Times New Roman" panose="02020603050405020304" pitchFamily="18" charset="0"/>
              </a:rPr>
              <a:t>Create stronger partnerships with key stakeholders (internal and external)</a:t>
            </a:r>
          </a:p>
          <a:p>
            <a:pPr lvl="1">
              <a:buFontTx/>
              <a:buChar char="•"/>
            </a:pPr>
            <a:r>
              <a:rPr lang="en-US" altLang="en-US" sz="1800">
                <a:latin typeface="Calibri" panose="020F0502020204030204" pitchFamily="34" charset="0"/>
                <a:cs typeface="Times New Roman" panose="02020603050405020304" pitchFamily="18" charset="0"/>
              </a:rPr>
              <a:t>Move products to market quickly (from concept to delivery)</a:t>
            </a:r>
          </a:p>
          <a:p>
            <a:pPr lvl="1">
              <a:buFontTx/>
              <a:buChar char="•"/>
            </a:pPr>
            <a:r>
              <a:rPr lang="en-US" altLang="en-US" sz="1800">
                <a:latin typeface="Calibri" panose="020F0502020204030204" pitchFamily="34" charset="0"/>
                <a:cs typeface="Times New Roman" panose="02020603050405020304" pitchFamily="18" charset="0"/>
              </a:rPr>
              <a:t>Support launched products fully with in-depth technical knowledge of the products</a:t>
            </a:r>
          </a:p>
          <a:p>
            <a:pPr lvl="1">
              <a:buFontTx/>
              <a:buChar char="•"/>
            </a:pPr>
            <a:r>
              <a:rPr lang="en-US" altLang="en-US" sz="1800">
                <a:latin typeface="Calibri" panose="020F0502020204030204" pitchFamily="34" charset="0"/>
                <a:cs typeface="Times New Roman" panose="02020603050405020304" pitchFamily="18" charset="0"/>
              </a:rPr>
              <a:t>Develop the breath and depth of expertise of our employees</a:t>
            </a:r>
          </a:p>
          <a:p>
            <a:pPr>
              <a:spcBef>
                <a:spcPct val="20000"/>
              </a:spcBef>
            </a:pPr>
            <a:r>
              <a:rPr lang="en-US" altLang="en-US" sz="2000">
                <a:latin typeface="Calibri" panose="020F0502020204030204" pitchFamily="34" charset="0"/>
                <a:cs typeface="Times New Roman" panose="02020603050405020304" pitchFamily="18" charset="0"/>
              </a:rPr>
              <a:t> 					</a:t>
            </a:r>
            <a:r>
              <a:rPr lang="en-US" altLang="en-US" sz="2000" i="1">
                <a:latin typeface="Calibri" panose="020F0502020204030204" pitchFamily="34" charset="0"/>
                <a:cs typeface="Times New Roman" panose="02020603050405020304" pitchFamily="18" charset="0"/>
              </a:rPr>
              <a:t>….better than our competitors</a:t>
            </a:r>
            <a:endParaRPr lang="en-US" altLang="en-US" sz="2000">
              <a:latin typeface="Calibri" panose="020F0502020204030204" pitchFamily="34" charset="0"/>
              <a:cs typeface="Times New Roman" panose="02020603050405020304" pitchFamily="18" charset="0"/>
            </a:endParaRPr>
          </a:p>
          <a:p>
            <a:pPr>
              <a:spcBef>
                <a:spcPct val="20000"/>
              </a:spcBef>
            </a:pPr>
            <a:endParaRPr lang="en-US" altLang="en-US" sz="2000">
              <a:solidFill>
                <a:schemeClr val="accent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32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p:cNvSpPr txBox="1">
            <a:spLocks/>
          </p:cNvSpPr>
          <p:nvPr/>
        </p:nvSpPr>
        <p:spPr>
          <a:xfrm>
            <a:off x="8420100" y="6172200"/>
            <a:ext cx="685800" cy="457200"/>
          </a:xfrm>
          <a:prstGeom prst="rect">
            <a:avLst/>
          </a:prstGeom>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ea typeface="ＭＳ Ｐゴシック"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ＭＳ Ｐゴシック" charset="-128"/>
                <a:cs typeface="+mn-cs"/>
              </a:rPr>
              <a:t> </a:t>
            </a:r>
            <a:fld id="{7173C858-B877-47FF-B6A9-C3E028120439}" type="slidenum">
              <a:rPr kumimoji="0" lang="en-US" sz="1200" b="0" i="0" u="none" strike="noStrike" kern="1200" cap="none" spc="0" normalizeH="0" baseline="0" noProof="0" smtClean="0">
                <a:ln>
                  <a:noFill/>
                </a:ln>
                <a:solidFill>
                  <a:srgbClr val="000000"/>
                </a:solidFill>
                <a:effectLst/>
                <a:uLnTx/>
                <a:uFillTx/>
                <a:latin typeface="+mn-lt"/>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mn-lt"/>
              <a:ea typeface="ＭＳ Ｐゴシック" charset="-128"/>
              <a:cs typeface="+mn-cs"/>
            </a:endParaRPr>
          </a:p>
        </p:txBody>
      </p:sp>
      <p:sp>
        <p:nvSpPr>
          <p:cNvPr id="8" name="Rectangle 4"/>
          <p:cNvSpPr>
            <a:spLocks noChangeArrowheads="1"/>
          </p:cNvSpPr>
          <p:nvPr/>
        </p:nvSpPr>
        <p:spPr bwMode="auto">
          <a:xfrm>
            <a:off x="685800" y="381000"/>
            <a:ext cx="7620000" cy="609600"/>
          </a:xfrm>
          <a:prstGeom prst="rect">
            <a:avLst/>
          </a:prstGeom>
          <a:noFill/>
          <a:ln w="9525">
            <a:noFill/>
            <a:miter lim="800000"/>
            <a:headEnd/>
            <a:tailEnd/>
          </a:ln>
        </p:spPr>
        <p:txBody>
          <a:bodyPr anchor="ctr"/>
          <a:lstStyle/>
          <a:p>
            <a:r>
              <a:rPr lang="en-US" sz="3200" dirty="0">
                <a:solidFill>
                  <a:srgbClr val="C00000"/>
                </a:solidFill>
                <a:latin typeface="+mn-lt"/>
              </a:rPr>
              <a:t>Creating Design Criteria</a:t>
            </a:r>
            <a:endParaRPr lang="en-US" sz="3200" i="1" dirty="0">
              <a:solidFill>
                <a:srgbClr val="C00000"/>
              </a:solidFill>
              <a:latin typeface="+mn-lt"/>
            </a:endParaRPr>
          </a:p>
        </p:txBody>
      </p:sp>
      <p:sp>
        <p:nvSpPr>
          <p:cNvPr id="9" name="Rectangle 5"/>
          <p:cNvSpPr>
            <a:spLocks noChangeArrowheads="1"/>
          </p:cNvSpPr>
          <p:nvPr/>
        </p:nvSpPr>
        <p:spPr bwMode="auto">
          <a:xfrm>
            <a:off x="609600" y="990600"/>
            <a:ext cx="7620000" cy="5105400"/>
          </a:xfrm>
          <a:prstGeom prst="rect">
            <a:avLst/>
          </a:prstGeom>
          <a:solidFill>
            <a:schemeClr val="bg2"/>
          </a:solidFill>
          <a:ln w="9525">
            <a:solidFill>
              <a:schemeClr val="tx2">
                <a:lumMod val="75000"/>
              </a:schemeClr>
            </a:solidFill>
            <a:miter lim="800000"/>
            <a:headEnd/>
            <a:tailEnd/>
          </a:ln>
        </p:spPr>
        <p:txBody>
          <a:bodyPr/>
          <a:lstStyle/>
          <a:p>
            <a:pPr marL="342900" indent="-342900">
              <a:lnSpc>
                <a:spcPct val="90000"/>
              </a:lnSpc>
              <a:spcBef>
                <a:spcPct val="20000"/>
              </a:spcBef>
            </a:pPr>
            <a:endParaRPr lang="en-US" sz="1200" dirty="0">
              <a:solidFill>
                <a:schemeClr val="accent2"/>
              </a:solidFill>
              <a:latin typeface="Tahoma" pitchFamily="34" charset="0"/>
            </a:endParaRPr>
          </a:p>
          <a:p>
            <a:pPr marL="0" indent="0"/>
            <a:r>
              <a:rPr lang="en-US" sz="2100" i="1" dirty="0">
                <a:solidFill>
                  <a:schemeClr val="accent2"/>
                </a:solidFill>
                <a:latin typeface="Arial"/>
                <a:cs typeface="Arial"/>
              </a:rPr>
              <a:t>“In order to achieve our priorities, our organization needs to be able to…</a:t>
            </a:r>
          </a:p>
          <a:p>
            <a:pPr marL="0" indent="0"/>
            <a:endParaRPr lang="en-US" sz="2100" i="1" dirty="0">
              <a:solidFill>
                <a:schemeClr val="accent2"/>
              </a:solidFill>
            </a:endParaRPr>
          </a:p>
          <a:p>
            <a:pPr marL="742950" lvl="1" indent="-285750">
              <a:spcBef>
                <a:spcPct val="50000"/>
              </a:spcBef>
              <a:spcAft>
                <a:spcPct val="50000"/>
              </a:spcAft>
              <a:buFont typeface="Lucida Grande" charset="0"/>
              <a:buChar char="–"/>
            </a:pPr>
            <a:r>
              <a:rPr lang="en-US" b="1" dirty="0">
                <a:latin typeface="Arial" charset="0"/>
              </a:rPr>
              <a:t>Do X</a:t>
            </a:r>
          </a:p>
          <a:p>
            <a:pPr marL="742950" lvl="1" indent="-285750">
              <a:spcBef>
                <a:spcPct val="50000"/>
              </a:spcBef>
              <a:spcAft>
                <a:spcPct val="50000"/>
              </a:spcAft>
              <a:buFont typeface="Lucida Grande" charset="0"/>
              <a:buChar char="–"/>
            </a:pPr>
            <a:r>
              <a:rPr lang="en-US" b="1" dirty="0">
                <a:latin typeface="Arial" charset="0"/>
              </a:rPr>
              <a:t>Y</a:t>
            </a:r>
          </a:p>
          <a:p>
            <a:pPr marL="742950" lvl="1" indent="-285750">
              <a:spcBef>
                <a:spcPct val="50000"/>
              </a:spcBef>
              <a:spcAft>
                <a:spcPct val="50000"/>
              </a:spcAft>
              <a:buFont typeface="Lucida Grande" charset="0"/>
              <a:buChar char="–"/>
            </a:pPr>
            <a:r>
              <a:rPr lang="en-US" b="1" dirty="0">
                <a:latin typeface="Arial" charset="0"/>
              </a:rPr>
              <a:t>Z</a:t>
            </a:r>
          </a:p>
          <a:p>
            <a:pPr marL="742950" lvl="1" indent="-285750">
              <a:spcBef>
                <a:spcPct val="50000"/>
              </a:spcBef>
              <a:spcAft>
                <a:spcPct val="50000"/>
              </a:spcAft>
            </a:pPr>
            <a:r>
              <a:rPr lang="en-US" sz="2600" i="1" dirty="0">
                <a:solidFill>
                  <a:schemeClr val="accent2"/>
                </a:solidFill>
                <a:latin typeface="Arial" charset="0"/>
              </a:rPr>
              <a:t>					</a:t>
            </a:r>
            <a:r>
              <a:rPr lang="en-US" sz="2100" i="1" dirty="0">
                <a:solidFill>
                  <a:schemeClr val="accent2"/>
                </a:solidFill>
                <a:latin typeface="Arial" charset="0"/>
              </a:rPr>
              <a:t>…better than the competition”</a:t>
            </a:r>
            <a:r>
              <a:rPr lang="en-US" sz="2100" i="1" dirty="0">
                <a:latin typeface="Arial" charset="0"/>
              </a:rPr>
              <a:t> </a:t>
            </a:r>
            <a:endParaRPr lang="en-US" sz="2100" dirty="0">
              <a:latin typeface="Arial" charset="0"/>
            </a:endParaRPr>
          </a:p>
          <a:p>
            <a:pPr marL="742950" lvl="1" indent="-285750">
              <a:lnSpc>
                <a:spcPct val="90000"/>
              </a:lnSpc>
              <a:spcBef>
                <a:spcPct val="20000"/>
              </a:spcBef>
              <a:buFontTx/>
              <a:buChar char="–"/>
            </a:pPr>
            <a:endParaRPr lang="en-US" sz="1400" dirty="0">
              <a:latin typeface="Tahoma" pitchFamily="34" charset="0"/>
            </a:endParaRPr>
          </a:p>
        </p:txBody>
      </p:sp>
      <p:sp>
        <p:nvSpPr>
          <p:cNvPr id="7"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0" name="Group 9"/>
          <p:cNvGrpSpPr/>
          <p:nvPr/>
        </p:nvGrpSpPr>
        <p:grpSpPr>
          <a:xfrm>
            <a:off x="7543800" y="6248400"/>
            <a:ext cx="1257300" cy="388937"/>
            <a:chOff x="7686675" y="6392863"/>
            <a:chExt cx="1257300" cy="388937"/>
          </a:xfrm>
        </p:grpSpPr>
        <p:pic>
          <p:nvPicPr>
            <p:cNvPr id="12"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3"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33400" y="152400"/>
            <a:ext cx="8458200" cy="609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mn-lt"/>
                <a:ea typeface="+mj-ea"/>
                <a:cs typeface="+mj-cs"/>
              </a:rPr>
              <a:t>Understanding Business Context - Summary</a:t>
            </a:r>
          </a:p>
        </p:txBody>
      </p:sp>
      <p:graphicFrame>
        <p:nvGraphicFramePr>
          <p:cNvPr id="6" name="Group 109"/>
          <p:cNvGraphicFramePr>
            <a:graphicFrameLocks/>
          </p:cNvGraphicFramePr>
          <p:nvPr>
            <p:extLst>
              <p:ext uri="{D42A27DB-BD31-4B8C-83A1-F6EECF244321}">
                <p14:modId xmlns:p14="http://schemas.microsoft.com/office/powerpoint/2010/main" val="1238719669"/>
              </p:ext>
            </p:extLst>
          </p:nvPr>
        </p:nvGraphicFramePr>
        <p:xfrm>
          <a:off x="381000" y="914400"/>
          <a:ext cx="8381999" cy="5193792"/>
        </p:xfrm>
        <a:graphic>
          <a:graphicData uri="http://schemas.openxmlformats.org/drawingml/2006/table">
            <a:tbl>
              <a:tblPr/>
              <a:tblGrid>
                <a:gridCol w="3368467">
                  <a:extLst>
                    <a:ext uri="{9D8B030D-6E8A-4147-A177-3AD203B41FA5}">
                      <a16:colId xmlns:a16="http://schemas.microsoft.com/office/drawing/2014/main" val="20000"/>
                    </a:ext>
                  </a:extLst>
                </a:gridCol>
                <a:gridCol w="3184733">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1">
                              <a:lumMod val="75000"/>
                            </a:schemeClr>
                          </a:solidFill>
                          <a:effectLst/>
                          <a:latin typeface="Tahoma" pitchFamily="34" charset="0"/>
                          <a:ea typeface="ＭＳ Ｐゴシック" charset="-128"/>
                        </a:rPr>
                        <a:t>Steps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1">
                              <a:lumMod val="75000"/>
                            </a:schemeClr>
                          </a:solidFill>
                          <a:effectLst/>
                          <a:latin typeface="Tahoma" pitchFamily="34" charset="0"/>
                          <a:ea typeface="ＭＳ Ｐゴシック" charset="-128"/>
                        </a:rPr>
                        <a:t>Tools / Method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1">
                              <a:lumMod val="75000"/>
                            </a:schemeClr>
                          </a:solidFill>
                          <a:effectLst/>
                          <a:latin typeface="Tahoma" pitchFamily="34" charset="0"/>
                          <a:ea typeface="ＭＳ Ｐゴシック" charset="-128"/>
                        </a:rPr>
                        <a:t>Deliverables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4598988">
                <a:tc>
                  <a:txBody>
                    <a:bodyPr/>
                    <a:lstStyle/>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Tahoma" pitchFamily="34" charset="0"/>
                          <a:ea typeface="ＭＳ Ｐゴシック" charset="-128"/>
                        </a:rPr>
                        <a:t>Review organization mission and strategy</a:t>
                      </a: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Tahoma" pitchFamily="34" charset="0"/>
                        <a:ea typeface="ＭＳ Ｐゴシック" charset="-128"/>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endParaRPr kumimoji="0" lang="en-US" sz="1000" b="0" i="0" u="none" strike="noStrike" cap="none" normalizeH="0" baseline="0" dirty="0">
                        <a:ln>
                          <a:noFill/>
                        </a:ln>
                        <a:solidFill>
                          <a:schemeClr val="tx1"/>
                        </a:solidFill>
                        <a:effectLst/>
                        <a:latin typeface="Tahoma" pitchFamily="34" charset="0"/>
                        <a:ea typeface="ＭＳ Ｐゴシック" charset="-128"/>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Tahoma" pitchFamily="34" charset="0"/>
                          <a:ea typeface="ＭＳ Ｐゴシック" charset="-128"/>
                        </a:rPr>
                        <a:t>Assess current vs. desired business performance</a:t>
                      </a: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Tahoma" pitchFamily="34" charset="0"/>
                        <a:ea typeface="ＭＳ Ｐゴシック" charset="-128"/>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Tahoma" pitchFamily="34" charset="0"/>
                        <a:ea typeface="ＭＳ Ｐゴシック" charset="-128"/>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Tahoma" pitchFamily="34" charset="0"/>
                          <a:ea typeface="ＭＳ Ｐゴシック" charset="-128"/>
                        </a:rPr>
                        <a:t>Understand organizational culture – values, norms, behaviors</a:t>
                      </a: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Tahoma" pitchFamily="34" charset="0"/>
                        <a:ea typeface="ＭＳ Ｐゴシック" charset="-128"/>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Tahoma" pitchFamily="34" charset="0"/>
                          <a:ea typeface="ＭＳ Ｐゴシック" charset="-128"/>
                        </a:rPr>
                        <a:t>Assess strategic capability of organization (strengths/weaknesses)</a:t>
                      </a: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Tahoma" pitchFamily="34" charset="0"/>
                        <a:ea typeface="ＭＳ Ｐゴシック" charset="-128"/>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Tahoma" pitchFamily="34" charset="0"/>
                          <a:ea typeface="ＭＳ Ｐゴシック" charset="-128"/>
                        </a:rPr>
                        <a:t>Identify design criteria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34" charset="0"/>
                          <a:ea typeface="ＭＳ Ｐゴシック" charset="-128"/>
                        </a:rPr>
                        <a:t>Mission, vision, values review</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34" charset="0"/>
                          <a:ea typeface="ＭＳ Ｐゴシック" charset="-128"/>
                        </a:rPr>
                        <a:t>Statement of Strategic Intent conversation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34" charset="0"/>
                          <a:ea typeface="ＭＳ Ｐゴシック" charset="-128"/>
                        </a:rPr>
                        <a:t>Data–gathering / review of business performance against financial, production, customer expectations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34" charset="0"/>
                          <a:ea typeface="ＭＳ Ｐゴシック" charset="-128"/>
                        </a:rPr>
                        <a:t>Culture diagnostic interview / survey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34" charset="0"/>
                          <a:ea typeface="ＭＳ Ｐゴシック" charset="-128"/>
                        </a:rPr>
                        <a:t>Organization Diagnostic Tool (Structure, Process, Mgmt Systems, Culture vs. Strategy)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34" charset="0"/>
                          <a:ea typeface="ＭＳ Ｐゴシック" charset="-128"/>
                        </a:rPr>
                        <a:t>Stakeholder Mapping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34" charset="0"/>
                          <a:ea typeface="ＭＳ Ｐゴシック" charset="-128"/>
                        </a:rPr>
                        <a:t>Design criteria development process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Char char="•"/>
                        <a:tabLst/>
                      </a:pPr>
                      <a:r>
                        <a:rPr kumimoji="0" lang="en-US" sz="1400" b="0" i="0" u="none" strike="noStrike" cap="none" normalizeH="0" baseline="0" dirty="0">
                          <a:ln>
                            <a:noFill/>
                          </a:ln>
                          <a:solidFill>
                            <a:schemeClr val="tx1"/>
                          </a:solidFill>
                          <a:effectLst/>
                          <a:latin typeface="Tahoma" pitchFamily="34" charset="0"/>
                          <a:ea typeface="ＭＳ Ｐゴシック" charset="-128"/>
                        </a:rPr>
                        <a:t>  Statement of Strategic Intent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tx1"/>
                          </a:solidFill>
                          <a:effectLst/>
                          <a:latin typeface="Tahoma" pitchFamily="34" charset="0"/>
                          <a:ea typeface="ＭＳ Ｐゴシック" charset="-128"/>
                        </a:rPr>
                        <a:t>  Strategic strengths  and gap analysis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tx1"/>
                          </a:solidFill>
                          <a:effectLst/>
                          <a:latin typeface="Tahoma" pitchFamily="34" charset="0"/>
                          <a:ea typeface="ＭＳ Ｐゴシック" charset="-128"/>
                        </a:rPr>
                        <a:t>  Organization culture assessment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tx1"/>
                          </a:solidFill>
                          <a:effectLst/>
                          <a:latin typeface="Tahoma" pitchFamily="34" charset="0"/>
                          <a:ea typeface="ＭＳ Ｐゴシック" charset="-128"/>
                        </a:rPr>
                        <a:t>  Roadmap of Key Issues/ Org Design Action Plan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tx1"/>
                          </a:solidFill>
                          <a:effectLst/>
                          <a:latin typeface="Tahoma" pitchFamily="34" charset="0"/>
                          <a:ea typeface="ＭＳ Ｐゴシック" charset="-128"/>
                        </a:rPr>
                        <a:t>  Stakeholder Strategy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tx1"/>
                          </a:solidFill>
                          <a:effectLst/>
                          <a:latin typeface="Tahoma" pitchFamily="34" charset="0"/>
                          <a:ea typeface="ＭＳ Ｐゴシック" charset="-128"/>
                        </a:rPr>
                        <a:t>  Criteria for Redesign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Box 8"/>
          <p:cNvSpPr txBox="1"/>
          <p:nvPr/>
        </p:nvSpPr>
        <p:spPr>
          <a:xfrm>
            <a:off x="8458200" y="6400800"/>
            <a:ext cx="762000" cy="276999"/>
          </a:xfrm>
          <a:prstGeom prst="rect">
            <a:avLst/>
          </a:prstGeom>
          <a:noFill/>
        </p:spPr>
        <p:txBody>
          <a:bodyPr wrap="square" rtlCol="0">
            <a:spAutoFit/>
          </a:bodyPr>
          <a:lstStyle/>
          <a:p>
            <a:r>
              <a:rPr lang="en-US" sz="1200" dirty="0">
                <a:latin typeface="+mn-lt"/>
              </a:rPr>
              <a:t> 17</a:t>
            </a:r>
          </a:p>
        </p:txBody>
      </p:sp>
      <p:sp>
        <p:nvSpPr>
          <p:cNvPr id="8" name="Date Placeholder 1"/>
          <p:cNvSpPr txBox="1">
            <a:spLocks/>
          </p:cNvSpPr>
          <p:nvPr/>
        </p:nvSpPr>
        <p:spPr>
          <a:xfrm>
            <a:off x="685800" y="640080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0" name="Group 9"/>
          <p:cNvGrpSpPr/>
          <p:nvPr/>
        </p:nvGrpSpPr>
        <p:grpSpPr>
          <a:xfrm>
            <a:off x="7543800" y="6248400"/>
            <a:ext cx="1257300" cy="388937"/>
            <a:chOff x="7686675" y="6392863"/>
            <a:chExt cx="1257300" cy="388937"/>
          </a:xfrm>
        </p:grpSpPr>
        <p:pic>
          <p:nvPicPr>
            <p:cNvPr id="11"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2"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6"/>
          <p:cNvSpPr>
            <a:spLocks noGrp="1" noChangeArrowheads="1"/>
          </p:cNvSpPr>
          <p:nvPr>
            <p:ph type="ctrTitle"/>
          </p:nvPr>
        </p:nvSpPr>
        <p:spPr>
          <a:xfrm>
            <a:off x="152400" y="838200"/>
            <a:ext cx="8991600" cy="1752600"/>
          </a:xfrm>
        </p:spPr>
        <p:txBody>
          <a:bodyPr rtlCol="0">
            <a:noAutofit/>
          </a:bodyPr>
          <a:lstStyle/>
          <a:p>
            <a:pPr fontAlgn="auto">
              <a:spcAft>
                <a:spcPts val="0"/>
              </a:spcAft>
              <a:defRPr/>
            </a:pPr>
            <a:br>
              <a:rPr lang="en-US" sz="4444" b="1" i="1" dirty="0">
                <a:ea typeface="+mj-ea"/>
                <a:cs typeface="+mj-cs"/>
              </a:rPr>
            </a:br>
            <a:r>
              <a:rPr lang="en-US" sz="3600" b="1" i="1" dirty="0">
                <a:ea typeface="+mj-ea"/>
                <a:cs typeface="+mj-cs"/>
              </a:rPr>
              <a:t>Designing for Agility™</a:t>
            </a:r>
            <a:br>
              <a:rPr lang="en-US" sz="3600" b="1" i="1" dirty="0">
                <a:ea typeface="+mj-ea"/>
                <a:cs typeface="+mj-cs"/>
              </a:rPr>
            </a:br>
            <a:r>
              <a:rPr lang="en-US" sz="3200" b="1" dirty="0">
                <a:solidFill>
                  <a:srgbClr val="C00000"/>
                </a:solidFill>
                <a:ea typeface="+mj-ea"/>
                <a:cs typeface="+mj-cs"/>
              </a:rPr>
              <a:t>Step 4: Creating a Detailed Design</a:t>
            </a:r>
            <a:br>
              <a:rPr lang="en-US" b="1" dirty="0">
                <a:ea typeface="+mj-ea"/>
                <a:cs typeface="+mj-cs"/>
              </a:rPr>
            </a:br>
            <a:endParaRPr lang="en-US" dirty="0">
              <a:ea typeface="+mj-ea"/>
              <a:cs typeface="+mj-cs"/>
            </a:endParaRPr>
          </a:p>
        </p:txBody>
      </p:sp>
      <p:grpSp>
        <p:nvGrpSpPr>
          <p:cNvPr id="2" name="Group 1"/>
          <p:cNvGrpSpPr/>
          <p:nvPr/>
        </p:nvGrpSpPr>
        <p:grpSpPr>
          <a:xfrm>
            <a:off x="2151063" y="2209800"/>
            <a:ext cx="5842000" cy="3160713"/>
            <a:chOff x="2151063" y="1905000"/>
            <a:chExt cx="5842000" cy="3160713"/>
          </a:xfrm>
        </p:grpSpPr>
        <p:pic>
          <p:nvPicPr>
            <p:cNvPr id="15363" name="Picture 18" descr="7 Step Circle - Joyce"/>
            <p:cNvPicPr>
              <a:picLocks noChangeAspect="1" noChangeArrowheads="1"/>
            </p:cNvPicPr>
            <p:nvPr/>
          </p:nvPicPr>
          <p:blipFill>
            <a:blip r:embed="rId3"/>
            <a:srcRect/>
            <a:stretch>
              <a:fillRect/>
            </a:stretch>
          </p:blipFill>
          <p:spPr bwMode="auto">
            <a:xfrm>
              <a:off x="3276600" y="2057400"/>
              <a:ext cx="2590800" cy="2447925"/>
            </a:xfrm>
            <a:prstGeom prst="rect">
              <a:avLst/>
            </a:prstGeom>
            <a:noFill/>
            <a:ln w="9525">
              <a:noFill/>
              <a:miter lim="800000"/>
              <a:headEnd/>
              <a:tailEnd/>
            </a:ln>
          </p:spPr>
        </p:pic>
        <p:sp>
          <p:nvSpPr>
            <p:cNvPr id="17414" name="Text Box 19"/>
            <p:cNvSpPr txBox="1">
              <a:spLocks noChangeArrowheads="1"/>
            </p:cNvSpPr>
            <p:nvPr/>
          </p:nvSpPr>
          <p:spPr bwMode="auto">
            <a:xfrm>
              <a:off x="5791200" y="2971800"/>
              <a:ext cx="1676400" cy="646113"/>
            </a:xfrm>
            <a:prstGeom prst="rect">
              <a:avLst/>
            </a:prstGeom>
            <a:noFill/>
            <a:ln w="12700">
              <a:noFill/>
              <a:miter lim="800000"/>
              <a:headEnd type="none" w="sm" len="sm"/>
              <a:tailEnd type="none" w="sm" len="sm"/>
            </a:ln>
          </p:spPr>
          <p:txBody>
            <a:bodyPr>
              <a:spAutoFit/>
            </a:bodyPr>
            <a:lstStyle/>
            <a:p>
              <a:pPr algn="ctr">
                <a:defRPr/>
              </a:pPr>
              <a:r>
                <a:rPr lang="en-US" sz="1800" b="1" dirty="0">
                  <a:latin typeface="+mn-lt"/>
                </a:rPr>
                <a:t>Develop</a:t>
              </a:r>
            </a:p>
            <a:p>
              <a:pPr algn="ctr">
                <a:defRPr/>
              </a:pPr>
              <a:r>
                <a:rPr lang="en-US" sz="1800" b="1" dirty="0">
                  <a:latin typeface="+mn-lt"/>
                </a:rPr>
                <a:t>Design Concept</a:t>
              </a:r>
            </a:p>
          </p:txBody>
        </p:sp>
        <p:sp>
          <p:nvSpPr>
            <p:cNvPr id="17415" name="Text Box 20"/>
            <p:cNvSpPr txBox="1">
              <a:spLocks noChangeArrowheads="1"/>
            </p:cNvSpPr>
            <p:nvPr/>
          </p:nvSpPr>
          <p:spPr bwMode="auto">
            <a:xfrm>
              <a:off x="3200400" y="1905000"/>
              <a:ext cx="1257300" cy="369888"/>
            </a:xfrm>
            <a:prstGeom prst="rect">
              <a:avLst/>
            </a:prstGeom>
            <a:noFill/>
            <a:ln w="12700">
              <a:noFill/>
              <a:miter lim="800000"/>
              <a:headEnd type="none" w="sm" len="sm"/>
              <a:tailEnd type="none" w="sm" len="sm"/>
            </a:ln>
          </p:spPr>
          <p:txBody>
            <a:bodyPr wrap="square">
              <a:spAutoFit/>
            </a:bodyPr>
            <a:lstStyle/>
            <a:p>
              <a:pPr>
                <a:defRPr/>
              </a:pPr>
              <a:r>
                <a:rPr lang="en-US" sz="1800" b="1" dirty="0">
                  <a:latin typeface="+mn-lt"/>
                </a:rPr>
                <a:t>Contract</a:t>
              </a:r>
            </a:p>
          </p:txBody>
        </p:sp>
        <p:sp>
          <p:nvSpPr>
            <p:cNvPr id="17416" name="Text Box 21"/>
            <p:cNvSpPr txBox="1">
              <a:spLocks noChangeArrowheads="1"/>
            </p:cNvSpPr>
            <p:nvPr/>
          </p:nvSpPr>
          <p:spPr bwMode="auto">
            <a:xfrm>
              <a:off x="4775200" y="3911600"/>
              <a:ext cx="3217863" cy="830263"/>
            </a:xfrm>
            <a:prstGeom prst="rect">
              <a:avLst/>
            </a:prstGeom>
            <a:noFill/>
            <a:ln w="12700">
              <a:noFill/>
              <a:miter lim="800000"/>
              <a:headEnd type="none" w="sm" len="sm"/>
              <a:tailEnd type="none" w="sm" len="sm"/>
            </a:ln>
          </p:spPr>
          <p:txBody>
            <a:bodyPr>
              <a:spAutoFit/>
            </a:bodyPr>
            <a:lstStyle/>
            <a:p>
              <a:pPr algn="ctr">
                <a:defRPr/>
              </a:pPr>
              <a:r>
                <a:rPr lang="en-US" b="1" i="1" dirty="0">
                  <a:solidFill>
                    <a:srgbClr val="C00000"/>
                  </a:solidFill>
                  <a:latin typeface="+mn-lt"/>
                </a:rPr>
                <a:t>Develop</a:t>
              </a:r>
            </a:p>
            <a:p>
              <a:pPr algn="ctr">
                <a:defRPr/>
              </a:pPr>
              <a:r>
                <a:rPr lang="en-US" b="1" i="1" dirty="0">
                  <a:solidFill>
                    <a:srgbClr val="C00000"/>
                  </a:solidFill>
                  <a:latin typeface="+mn-lt"/>
                </a:rPr>
                <a:t>Detailed Design</a:t>
              </a:r>
            </a:p>
          </p:txBody>
        </p:sp>
        <p:sp>
          <p:nvSpPr>
            <p:cNvPr id="17417" name="Text Box 22"/>
            <p:cNvSpPr txBox="1">
              <a:spLocks noChangeArrowheads="1"/>
            </p:cNvSpPr>
            <p:nvPr/>
          </p:nvSpPr>
          <p:spPr bwMode="auto">
            <a:xfrm>
              <a:off x="3276600" y="4419600"/>
              <a:ext cx="2895600" cy="646113"/>
            </a:xfrm>
            <a:prstGeom prst="rect">
              <a:avLst/>
            </a:prstGeom>
            <a:noFill/>
            <a:ln w="12700">
              <a:noFill/>
              <a:miter lim="800000"/>
              <a:headEnd type="none" w="sm" len="sm"/>
              <a:tailEnd type="none" w="sm" len="sm"/>
            </a:ln>
          </p:spPr>
          <p:txBody>
            <a:bodyPr>
              <a:spAutoFit/>
            </a:bodyPr>
            <a:lstStyle/>
            <a:p>
              <a:pPr>
                <a:defRPr/>
              </a:pPr>
              <a:r>
                <a:rPr lang="en-US" sz="1800" b="1" dirty="0">
                  <a:latin typeface="+mn-lt"/>
                </a:rPr>
                <a:t>    Align </a:t>
              </a:r>
            </a:p>
            <a:p>
              <a:pPr>
                <a:defRPr/>
              </a:pPr>
              <a:r>
                <a:rPr lang="en-US" sz="1800" b="1" dirty="0">
                  <a:latin typeface="+mn-lt"/>
                </a:rPr>
                <a:t>Design Elements</a:t>
              </a:r>
            </a:p>
          </p:txBody>
        </p:sp>
        <p:sp>
          <p:nvSpPr>
            <p:cNvPr id="17418" name="Text Box 23"/>
            <p:cNvSpPr txBox="1">
              <a:spLocks noChangeArrowheads="1"/>
            </p:cNvSpPr>
            <p:nvPr/>
          </p:nvSpPr>
          <p:spPr bwMode="auto">
            <a:xfrm>
              <a:off x="2151063" y="3657600"/>
              <a:ext cx="1676400" cy="369888"/>
            </a:xfrm>
            <a:prstGeom prst="rect">
              <a:avLst/>
            </a:prstGeom>
            <a:noFill/>
            <a:ln w="12700">
              <a:noFill/>
              <a:miter lim="800000"/>
              <a:headEnd type="none" w="sm" len="sm"/>
              <a:tailEnd type="none" w="sm" len="sm"/>
            </a:ln>
          </p:spPr>
          <p:txBody>
            <a:bodyPr>
              <a:spAutoFit/>
            </a:bodyPr>
            <a:lstStyle/>
            <a:p>
              <a:pPr>
                <a:defRPr/>
              </a:pPr>
              <a:r>
                <a:rPr lang="en-US" sz="1800" b="1" dirty="0">
                  <a:latin typeface="+mn-lt"/>
                </a:rPr>
                <a:t>Implement</a:t>
              </a:r>
            </a:p>
          </p:txBody>
        </p:sp>
        <p:sp>
          <p:nvSpPr>
            <p:cNvPr id="17419" name="Text Box 24"/>
            <p:cNvSpPr txBox="1">
              <a:spLocks noChangeArrowheads="1"/>
            </p:cNvSpPr>
            <p:nvPr/>
          </p:nvSpPr>
          <p:spPr bwMode="auto">
            <a:xfrm>
              <a:off x="2590800" y="2819400"/>
              <a:ext cx="1219200" cy="369888"/>
            </a:xfrm>
            <a:prstGeom prst="rect">
              <a:avLst/>
            </a:prstGeom>
            <a:noFill/>
            <a:ln w="12700">
              <a:noFill/>
              <a:miter lim="800000"/>
              <a:headEnd type="none" w="sm" len="sm"/>
              <a:tailEnd type="none" w="sm" len="sm"/>
            </a:ln>
          </p:spPr>
          <p:txBody>
            <a:bodyPr>
              <a:spAutoFit/>
            </a:bodyPr>
            <a:lstStyle/>
            <a:p>
              <a:pPr>
                <a:defRPr/>
              </a:pPr>
              <a:r>
                <a:rPr lang="en-US" sz="1800" b="1" dirty="0">
                  <a:latin typeface="+mn-lt"/>
                </a:rPr>
                <a:t>Iterate</a:t>
              </a:r>
            </a:p>
          </p:txBody>
        </p:sp>
        <p:sp>
          <p:nvSpPr>
            <p:cNvPr id="17420" name="Text Box 25"/>
            <p:cNvSpPr txBox="1">
              <a:spLocks noChangeArrowheads="1"/>
            </p:cNvSpPr>
            <p:nvPr/>
          </p:nvSpPr>
          <p:spPr bwMode="auto">
            <a:xfrm>
              <a:off x="5257800" y="1981200"/>
              <a:ext cx="2514600" cy="646331"/>
            </a:xfrm>
            <a:prstGeom prst="rect">
              <a:avLst/>
            </a:prstGeom>
            <a:noFill/>
            <a:ln w="12700">
              <a:noFill/>
              <a:miter lim="800000"/>
              <a:headEnd type="none" w="sm" len="sm"/>
              <a:tailEnd type="none" w="sm" len="sm"/>
            </a:ln>
          </p:spPr>
          <p:txBody>
            <a:bodyPr wrap="square">
              <a:prstTxWarp prst="textNoShape">
                <a:avLst/>
              </a:prstTxWarp>
              <a:spAutoFit/>
            </a:bodyPr>
            <a:lstStyle/>
            <a:p>
              <a:r>
                <a:rPr lang="en-US" sz="1800" b="1" dirty="0">
                  <a:latin typeface="+mn-lt"/>
                </a:rPr>
                <a:t>  Understand</a:t>
              </a:r>
            </a:p>
            <a:p>
              <a:r>
                <a:rPr lang="en-US" sz="1800" b="1" dirty="0">
                  <a:latin typeface="+mn-lt"/>
                </a:rPr>
                <a:t>      Business Context</a:t>
              </a:r>
            </a:p>
          </p:txBody>
        </p:sp>
      </p:grpSp>
      <p:sp>
        <p:nvSpPr>
          <p:cNvPr id="15"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6" name="Group 15"/>
          <p:cNvGrpSpPr/>
          <p:nvPr/>
        </p:nvGrpSpPr>
        <p:grpSpPr>
          <a:xfrm>
            <a:off x="7543800" y="6248400"/>
            <a:ext cx="1257300" cy="388937"/>
            <a:chOff x="7686675" y="6392863"/>
            <a:chExt cx="1257300" cy="388937"/>
          </a:xfrm>
        </p:grpSpPr>
        <p:pic>
          <p:nvPicPr>
            <p:cNvPr id="17" name="Picture 16" descr="C:\Solutions\Artwork\Chglogo.tif"/>
            <p:cNvPicPr>
              <a:picLocks noChangeAspect="1" noChangeArrowheads="1"/>
            </p:cNvPicPr>
            <p:nvPr/>
          </p:nvPicPr>
          <p:blipFill>
            <a:blip r:embed="rId4"/>
            <a:srcRect/>
            <a:stretch>
              <a:fillRect/>
            </a:stretch>
          </p:blipFill>
          <p:spPr bwMode="auto">
            <a:xfrm>
              <a:off x="7686675" y="6392863"/>
              <a:ext cx="327025" cy="388937"/>
            </a:xfrm>
            <a:prstGeom prst="rect">
              <a:avLst/>
            </a:prstGeom>
            <a:noFill/>
          </p:spPr>
        </p:pic>
        <p:pic>
          <p:nvPicPr>
            <p:cNvPr id="18" name="Picture 17" descr="C:\Solutions\Artwork\Solured.jpg"/>
            <p:cNvPicPr>
              <a:picLocks noChangeAspect="1" noChangeArrowheads="1"/>
            </p:cNvPicPr>
            <p:nvPr/>
          </p:nvPicPr>
          <p:blipFill>
            <a:blip r:embed="rId5"/>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Grp="1" noChangeArrowheads="1"/>
          </p:cNvSpPr>
          <p:nvPr>
            <p:ph type="title"/>
          </p:nvPr>
        </p:nvSpPr>
        <p:spPr>
          <a:xfrm>
            <a:off x="457200" y="-381000"/>
            <a:ext cx="8229600" cy="1600200"/>
          </a:xfrm>
        </p:spPr>
        <p:txBody>
          <a:bodyPr/>
          <a:lstStyle/>
          <a:p>
            <a:pPr>
              <a:lnSpc>
                <a:spcPct val="100000"/>
              </a:lnSpc>
            </a:pPr>
            <a:r>
              <a:rPr lang="en-US" sz="3200" dirty="0">
                <a:solidFill>
                  <a:srgbClr val="C00000"/>
                </a:solidFill>
              </a:rPr>
              <a:t>Objectives</a:t>
            </a:r>
          </a:p>
        </p:txBody>
      </p:sp>
      <p:sp>
        <p:nvSpPr>
          <p:cNvPr id="7" name="Date Placeholder 3"/>
          <p:cNvSpPr>
            <a:spLocks noGrp="1"/>
          </p:cNvSpPr>
          <p:nvPr>
            <p:ph type="dt" sz="half" idx="10"/>
          </p:nvPr>
        </p:nvSpPr>
        <p:spPr>
          <a:xfrm>
            <a:off x="457200" y="6248400"/>
            <a:ext cx="3048000" cy="473075"/>
          </a:xfrm>
        </p:spPr>
        <p:txBody>
          <a:bodyPr/>
          <a:lstStyle/>
          <a:p>
            <a:pPr>
              <a:defRPr/>
            </a:pPr>
            <a:r>
              <a:rPr lang="en-US" sz="1000" dirty="0">
                <a:solidFill>
                  <a:schemeClr val="tx1"/>
                </a:solidFill>
                <a:latin typeface="+mn-lt"/>
              </a:rPr>
              <a:t>Reproduction not allowed without permission</a:t>
            </a:r>
          </a:p>
          <a:p>
            <a:pPr>
              <a:defRPr/>
            </a:pPr>
            <a:endParaRPr lang="en-US" dirty="0">
              <a:latin typeface="+mn-lt"/>
            </a:endParaRPr>
          </a:p>
        </p:txBody>
      </p:sp>
      <p:sp>
        <p:nvSpPr>
          <p:cNvPr id="18435" name="Slide Number Placeholder 4"/>
          <p:cNvSpPr>
            <a:spLocks noGrp="1"/>
          </p:cNvSpPr>
          <p:nvPr>
            <p:ph type="sldNum" sz="quarter" idx="12"/>
          </p:nvPr>
        </p:nvSpPr>
        <p:spPr>
          <a:noFill/>
        </p:spPr>
        <p:txBody>
          <a:bodyPr/>
          <a:lstStyle/>
          <a:p>
            <a:fld id="{2483CD9D-5813-425D-8917-F48433751D57}" type="slidenum">
              <a:rPr lang="en-US">
                <a:solidFill>
                  <a:schemeClr val="tx1"/>
                </a:solidFill>
              </a:rPr>
              <a:pPr/>
              <a:t>1</a:t>
            </a:fld>
            <a:endParaRPr lang="en-US" dirty="0">
              <a:solidFill>
                <a:schemeClr val="tx1"/>
              </a:solidFill>
            </a:endParaRPr>
          </a:p>
        </p:txBody>
      </p:sp>
      <p:sp>
        <p:nvSpPr>
          <p:cNvPr id="6" name="Rectangle 5"/>
          <p:cNvSpPr txBox="1">
            <a:spLocks noChangeArrowheads="1"/>
          </p:cNvSpPr>
          <p:nvPr/>
        </p:nvSpPr>
        <p:spPr>
          <a:xfrm>
            <a:off x="990600" y="1524000"/>
            <a:ext cx="7010400" cy="4114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Provide an understanding of the basic concepts and design models for designing agile organizations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Provide a step-by-step process for a systems approach to designing agile organizations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Demonstrate applications of design concepts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Provide specific tools useful in designing organizations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9" name="Group 8"/>
          <p:cNvGrpSpPr/>
          <p:nvPr/>
        </p:nvGrpSpPr>
        <p:grpSpPr>
          <a:xfrm>
            <a:off x="7543800" y="6248400"/>
            <a:ext cx="1257300" cy="388937"/>
            <a:chOff x="7686675" y="6392863"/>
            <a:chExt cx="1257300" cy="388937"/>
          </a:xfrm>
        </p:grpSpPr>
        <p:pic>
          <p:nvPicPr>
            <p:cNvPr id="10"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1"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76200"/>
            <a:ext cx="8229600" cy="723900"/>
          </a:xfrm>
          <a:noFill/>
        </p:spPr>
        <p:txBody>
          <a:bodyPr lIns="90488" tIns="44450" rIns="90488" bIns="44450" anchor="b"/>
          <a:lstStyle/>
          <a:p>
            <a:r>
              <a:rPr lang="en-US" sz="3200" dirty="0">
                <a:solidFill>
                  <a:srgbClr val="C00000"/>
                </a:solidFill>
              </a:rPr>
              <a:t>Organizations as Systems</a:t>
            </a:r>
          </a:p>
        </p:txBody>
      </p:sp>
      <p:sp>
        <p:nvSpPr>
          <p:cNvPr id="61" name="Slide Number Placeholder 4"/>
          <p:cNvSpPr>
            <a:spLocks noGrp="1"/>
          </p:cNvSpPr>
          <p:nvPr>
            <p:ph type="sldNum" sz="quarter" idx="12"/>
          </p:nvPr>
        </p:nvSpPr>
        <p:spPr>
          <a:xfrm>
            <a:off x="8610600" y="6248400"/>
            <a:ext cx="609600" cy="365125"/>
          </a:xfrm>
          <a:prstGeom prst="rect">
            <a:avLst/>
          </a:prstGeom>
        </p:spPr>
        <p:txBody>
          <a:bodyPr/>
          <a:lstStyle/>
          <a:p>
            <a:pPr>
              <a:defRPr/>
            </a:pPr>
            <a:endParaRPr lang="en-US" dirty="0"/>
          </a:p>
          <a:p>
            <a:pPr>
              <a:defRPr/>
            </a:pPr>
            <a:fld id="{EE5DCFD7-2212-8A41-998F-DEFD92044B17}" type="slidenum">
              <a:rPr lang="en-US" smtClean="0"/>
              <a:pPr>
                <a:defRPr/>
              </a:pPr>
              <a:t>19</a:t>
            </a:fld>
            <a:endParaRPr lang="en-US" dirty="0"/>
          </a:p>
        </p:txBody>
      </p:sp>
      <p:sp>
        <p:nvSpPr>
          <p:cNvPr id="17411" name="Text Box 5"/>
          <p:cNvSpPr txBox="1">
            <a:spLocks noChangeArrowheads="1"/>
          </p:cNvSpPr>
          <p:nvPr/>
        </p:nvSpPr>
        <p:spPr bwMode="auto">
          <a:xfrm>
            <a:off x="533400" y="5334000"/>
            <a:ext cx="1600200" cy="274637"/>
          </a:xfrm>
          <a:prstGeom prst="rect">
            <a:avLst/>
          </a:prstGeom>
          <a:noFill/>
          <a:ln w="12700">
            <a:noFill/>
            <a:miter lim="800000"/>
            <a:headEnd/>
            <a:tailEnd/>
          </a:ln>
        </p:spPr>
        <p:txBody>
          <a:bodyPr>
            <a:prstTxWarp prst="textNoShape">
              <a:avLst/>
            </a:prstTxWarp>
            <a:spAutoFit/>
          </a:bodyPr>
          <a:lstStyle/>
          <a:p>
            <a:r>
              <a:rPr lang="en-US" sz="1200" i="1">
                <a:latin typeface="Arial" charset="0"/>
              </a:rPr>
              <a:t>Source: Solutions</a:t>
            </a:r>
          </a:p>
        </p:txBody>
      </p:sp>
      <p:sp>
        <p:nvSpPr>
          <p:cNvPr id="17412" name="Rectangle 6"/>
          <p:cNvSpPr>
            <a:spLocks noChangeArrowheads="1"/>
          </p:cNvSpPr>
          <p:nvPr/>
        </p:nvSpPr>
        <p:spPr bwMode="auto">
          <a:xfrm>
            <a:off x="433388" y="6062663"/>
            <a:ext cx="1905000" cy="457200"/>
          </a:xfrm>
          <a:prstGeom prst="rect">
            <a:avLst/>
          </a:prstGeom>
          <a:noFill/>
          <a:ln w="12700">
            <a:noFill/>
            <a:miter lim="800000"/>
            <a:headEnd/>
            <a:tailEnd/>
          </a:ln>
        </p:spPr>
        <p:txBody>
          <a:bodyPr wrap="none" anchor="ctr">
            <a:prstTxWarp prst="textNoShape">
              <a:avLst/>
            </a:prstTxWarp>
          </a:bodyPr>
          <a:lstStyle/>
          <a:p>
            <a:endParaRPr lang="en-US"/>
          </a:p>
        </p:txBody>
      </p:sp>
      <p:grpSp>
        <p:nvGrpSpPr>
          <p:cNvPr id="17413" name="Group 8"/>
          <p:cNvGrpSpPr>
            <a:grpSpLocks/>
          </p:cNvGrpSpPr>
          <p:nvPr/>
        </p:nvGrpSpPr>
        <p:grpSpPr bwMode="auto">
          <a:xfrm>
            <a:off x="2038350" y="1736725"/>
            <a:ext cx="4994275" cy="4070350"/>
            <a:chOff x="1443" y="1382"/>
            <a:chExt cx="3146" cy="2564"/>
          </a:xfrm>
        </p:grpSpPr>
        <p:sp>
          <p:nvSpPr>
            <p:cNvPr id="17430" name="AutoShape 9"/>
            <p:cNvSpPr>
              <a:spLocks noChangeArrowheads="1"/>
            </p:cNvSpPr>
            <p:nvPr/>
          </p:nvSpPr>
          <p:spPr bwMode="auto">
            <a:xfrm>
              <a:off x="1454" y="1394"/>
              <a:ext cx="3135" cy="2539"/>
            </a:xfrm>
            <a:prstGeom prst="hexagon">
              <a:avLst>
                <a:gd name="adj" fmla="val 30863"/>
                <a:gd name="vf" fmla="val 115470"/>
              </a:avLst>
            </a:prstGeom>
            <a:solidFill>
              <a:srgbClr val="C1CEFF"/>
            </a:solidFill>
            <a:ln w="50800">
              <a:solidFill>
                <a:schemeClr val="tx1"/>
              </a:solidFill>
              <a:miter lim="800000"/>
              <a:headEnd/>
              <a:tailEnd/>
            </a:ln>
          </p:spPr>
          <p:txBody>
            <a:bodyPr wrap="none" anchor="ctr">
              <a:prstTxWarp prst="textNoShape">
                <a:avLst/>
              </a:prstTxWarp>
            </a:bodyPr>
            <a:lstStyle/>
            <a:p>
              <a:endParaRPr lang="en-US"/>
            </a:p>
          </p:txBody>
        </p:sp>
        <p:sp>
          <p:nvSpPr>
            <p:cNvPr id="17431" name="Line 10"/>
            <p:cNvSpPr>
              <a:spLocks noChangeShapeType="1"/>
            </p:cNvSpPr>
            <p:nvPr/>
          </p:nvSpPr>
          <p:spPr bwMode="auto">
            <a:xfrm flipH="1">
              <a:off x="2234" y="1407"/>
              <a:ext cx="1580" cy="2539"/>
            </a:xfrm>
            <a:prstGeom prst="line">
              <a:avLst/>
            </a:prstGeom>
            <a:noFill/>
            <a:ln w="12700">
              <a:solidFill>
                <a:schemeClr val="tx1"/>
              </a:solidFill>
              <a:round/>
              <a:headEnd/>
              <a:tailEnd/>
            </a:ln>
          </p:spPr>
          <p:txBody>
            <a:bodyPr>
              <a:prstTxWarp prst="textNoShape">
                <a:avLst/>
              </a:prstTxWarp>
            </a:bodyPr>
            <a:lstStyle/>
            <a:p>
              <a:endParaRPr lang="en-US"/>
            </a:p>
          </p:txBody>
        </p:sp>
        <p:sp>
          <p:nvSpPr>
            <p:cNvPr id="17432" name="Line 11"/>
            <p:cNvSpPr>
              <a:spLocks noChangeShapeType="1"/>
            </p:cNvSpPr>
            <p:nvPr/>
          </p:nvSpPr>
          <p:spPr bwMode="auto">
            <a:xfrm>
              <a:off x="2234" y="1389"/>
              <a:ext cx="1578" cy="2557"/>
            </a:xfrm>
            <a:prstGeom prst="line">
              <a:avLst/>
            </a:prstGeom>
            <a:noFill/>
            <a:ln w="12700">
              <a:solidFill>
                <a:schemeClr val="tx1"/>
              </a:solidFill>
              <a:round/>
              <a:headEnd/>
              <a:tailEnd/>
            </a:ln>
          </p:spPr>
          <p:txBody>
            <a:bodyPr>
              <a:prstTxWarp prst="textNoShape">
                <a:avLst/>
              </a:prstTxWarp>
            </a:bodyPr>
            <a:lstStyle/>
            <a:p>
              <a:endParaRPr lang="en-US"/>
            </a:p>
          </p:txBody>
        </p:sp>
        <p:sp>
          <p:nvSpPr>
            <p:cNvPr id="17433" name="Line 12"/>
            <p:cNvSpPr>
              <a:spLocks noChangeShapeType="1"/>
            </p:cNvSpPr>
            <p:nvPr/>
          </p:nvSpPr>
          <p:spPr bwMode="auto">
            <a:xfrm>
              <a:off x="1443" y="2672"/>
              <a:ext cx="3127"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7434" name="Line 13"/>
            <p:cNvSpPr>
              <a:spLocks noChangeShapeType="1"/>
            </p:cNvSpPr>
            <p:nvPr/>
          </p:nvSpPr>
          <p:spPr bwMode="auto">
            <a:xfrm flipH="1">
              <a:off x="3012" y="1382"/>
              <a:ext cx="9" cy="2563"/>
            </a:xfrm>
            <a:prstGeom prst="line">
              <a:avLst/>
            </a:prstGeom>
            <a:noFill/>
            <a:ln w="12700">
              <a:solidFill>
                <a:schemeClr val="tx1"/>
              </a:solidFill>
              <a:round/>
              <a:headEnd/>
              <a:tailEnd/>
            </a:ln>
          </p:spPr>
          <p:txBody>
            <a:bodyPr>
              <a:prstTxWarp prst="textNoShape">
                <a:avLst/>
              </a:prstTxWarp>
            </a:bodyPr>
            <a:lstStyle/>
            <a:p>
              <a:endParaRPr lang="en-US"/>
            </a:p>
          </p:txBody>
        </p:sp>
        <p:sp>
          <p:nvSpPr>
            <p:cNvPr id="17435" name="Line 14"/>
            <p:cNvSpPr>
              <a:spLocks noChangeShapeType="1"/>
            </p:cNvSpPr>
            <p:nvPr/>
          </p:nvSpPr>
          <p:spPr bwMode="auto">
            <a:xfrm>
              <a:off x="1851" y="2031"/>
              <a:ext cx="2340" cy="1265"/>
            </a:xfrm>
            <a:prstGeom prst="line">
              <a:avLst/>
            </a:prstGeom>
            <a:noFill/>
            <a:ln w="12700">
              <a:solidFill>
                <a:schemeClr val="tx1"/>
              </a:solidFill>
              <a:round/>
              <a:headEnd/>
              <a:tailEnd/>
            </a:ln>
          </p:spPr>
          <p:txBody>
            <a:bodyPr>
              <a:prstTxWarp prst="textNoShape">
                <a:avLst/>
              </a:prstTxWarp>
            </a:bodyPr>
            <a:lstStyle/>
            <a:p>
              <a:endParaRPr lang="en-US"/>
            </a:p>
          </p:txBody>
        </p:sp>
        <p:sp>
          <p:nvSpPr>
            <p:cNvPr id="17436" name="Line 15"/>
            <p:cNvSpPr>
              <a:spLocks noChangeShapeType="1"/>
            </p:cNvSpPr>
            <p:nvPr/>
          </p:nvSpPr>
          <p:spPr bwMode="auto">
            <a:xfrm flipH="1">
              <a:off x="1869" y="1996"/>
              <a:ext cx="2304" cy="1334"/>
            </a:xfrm>
            <a:prstGeom prst="line">
              <a:avLst/>
            </a:prstGeom>
            <a:noFill/>
            <a:ln w="12700">
              <a:solidFill>
                <a:schemeClr val="tx1"/>
              </a:solidFill>
              <a:round/>
              <a:headEnd/>
              <a:tailEnd/>
            </a:ln>
          </p:spPr>
          <p:txBody>
            <a:bodyPr>
              <a:prstTxWarp prst="textNoShape">
                <a:avLst/>
              </a:prstTxWarp>
            </a:bodyPr>
            <a:lstStyle/>
            <a:p>
              <a:endParaRPr lang="en-US"/>
            </a:p>
          </p:txBody>
        </p:sp>
        <p:sp>
          <p:nvSpPr>
            <p:cNvPr id="17437" name="AutoShape 16"/>
            <p:cNvSpPr>
              <a:spLocks noChangeArrowheads="1"/>
            </p:cNvSpPr>
            <p:nvPr/>
          </p:nvSpPr>
          <p:spPr bwMode="auto">
            <a:xfrm>
              <a:off x="2559" y="2350"/>
              <a:ext cx="938" cy="633"/>
            </a:xfrm>
            <a:prstGeom prst="hexagon">
              <a:avLst>
                <a:gd name="adj" fmla="val 37039"/>
                <a:gd name="vf" fmla="val 115470"/>
              </a:avLst>
            </a:prstGeom>
            <a:solidFill>
              <a:srgbClr val="00FFFF"/>
            </a:solidFill>
            <a:ln w="12700">
              <a:solidFill>
                <a:schemeClr val="tx1"/>
              </a:solidFill>
              <a:miter lim="800000"/>
              <a:headEnd/>
              <a:tailEnd/>
            </a:ln>
          </p:spPr>
          <p:txBody>
            <a:bodyPr wrap="none" lIns="80963" tIns="41275" rIns="80963" bIns="41275" anchor="ctr">
              <a:prstTxWarp prst="textNoShape">
                <a:avLst/>
              </a:prstTxWarp>
            </a:bodyPr>
            <a:lstStyle/>
            <a:p>
              <a:pPr algn="ctr" defTabSz="687388"/>
              <a:r>
                <a:rPr lang="en-US" sz="1800" b="1">
                  <a:latin typeface="Arial" charset="0"/>
                </a:rPr>
                <a:t>Culture</a:t>
              </a:r>
            </a:p>
          </p:txBody>
        </p:sp>
      </p:grpSp>
      <p:sp>
        <p:nvSpPr>
          <p:cNvPr id="46" name="Rectangle 17"/>
          <p:cNvSpPr>
            <a:spLocks noChangeArrowheads="1"/>
          </p:cNvSpPr>
          <p:nvPr/>
        </p:nvSpPr>
        <p:spPr bwMode="auto">
          <a:xfrm>
            <a:off x="1357313" y="4745037"/>
            <a:ext cx="1154112" cy="341313"/>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chemeClr val="tx2">
                    <a:lumMod val="75000"/>
                  </a:schemeClr>
                </a:solidFill>
                <a:latin typeface="+mn-lt"/>
              </a:rPr>
              <a:t>Technology</a:t>
            </a:r>
          </a:p>
        </p:txBody>
      </p:sp>
      <p:sp>
        <p:nvSpPr>
          <p:cNvPr id="47" name="Rectangle 18"/>
          <p:cNvSpPr>
            <a:spLocks noChangeArrowheads="1"/>
          </p:cNvSpPr>
          <p:nvPr/>
        </p:nvSpPr>
        <p:spPr bwMode="auto">
          <a:xfrm>
            <a:off x="1708150" y="1219200"/>
            <a:ext cx="1568450" cy="587375"/>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chemeClr val="accent4"/>
                </a:solidFill>
                <a:latin typeface="+mn-lt"/>
              </a:rPr>
              <a:t>     </a:t>
            </a:r>
            <a:r>
              <a:rPr lang="en-US" sz="1600" dirty="0">
                <a:solidFill>
                  <a:schemeClr val="accent3">
                    <a:lumMod val="50000"/>
                  </a:schemeClr>
                </a:solidFill>
                <a:latin typeface="+mn-lt"/>
              </a:rPr>
              <a:t>Roles and</a:t>
            </a:r>
          </a:p>
          <a:p>
            <a:pPr defTabSz="960438">
              <a:defRPr/>
            </a:pPr>
            <a:r>
              <a:rPr lang="en-US" sz="1600" dirty="0">
                <a:solidFill>
                  <a:schemeClr val="accent3">
                    <a:lumMod val="50000"/>
                  </a:schemeClr>
                </a:solidFill>
                <a:latin typeface="+mn-lt"/>
              </a:rPr>
              <a:t> Responsibilities</a:t>
            </a:r>
          </a:p>
        </p:txBody>
      </p:sp>
      <p:sp>
        <p:nvSpPr>
          <p:cNvPr id="48" name="Rectangle 19"/>
          <p:cNvSpPr>
            <a:spLocks noChangeArrowheads="1"/>
          </p:cNvSpPr>
          <p:nvPr/>
        </p:nvSpPr>
        <p:spPr bwMode="auto">
          <a:xfrm>
            <a:off x="4017963" y="1420812"/>
            <a:ext cx="1028700" cy="341313"/>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chemeClr val="accent3">
                    <a:lumMod val="50000"/>
                  </a:schemeClr>
                </a:solidFill>
                <a:latin typeface="+mn-lt"/>
              </a:rPr>
              <a:t>Structure</a:t>
            </a:r>
          </a:p>
        </p:txBody>
      </p:sp>
      <p:sp>
        <p:nvSpPr>
          <p:cNvPr id="49" name="Rectangle 20"/>
          <p:cNvSpPr>
            <a:spLocks noChangeArrowheads="1"/>
          </p:cNvSpPr>
          <p:nvPr/>
        </p:nvSpPr>
        <p:spPr bwMode="auto">
          <a:xfrm>
            <a:off x="7177088" y="3576637"/>
            <a:ext cx="882650" cy="339725"/>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rgbClr val="C00000"/>
                </a:solidFill>
                <a:latin typeface="+mn-lt"/>
              </a:rPr>
              <a:t>Staffing</a:t>
            </a:r>
          </a:p>
        </p:txBody>
      </p:sp>
      <p:sp>
        <p:nvSpPr>
          <p:cNvPr id="50" name="Rectangle 21"/>
          <p:cNvSpPr>
            <a:spLocks noChangeArrowheads="1"/>
          </p:cNvSpPr>
          <p:nvPr/>
        </p:nvSpPr>
        <p:spPr bwMode="auto">
          <a:xfrm>
            <a:off x="6373813" y="2428875"/>
            <a:ext cx="1123950" cy="341312"/>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rgbClr val="C00000"/>
                </a:solidFill>
                <a:latin typeface="+mn-lt"/>
              </a:rPr>
              <a:t>Leadership</a:t>
            </a:r>
          </a:p>
        </p:txBody>
      </p:sp>
      <p:sp>
        <p:nvSpPr>
          <p:cNvPr id="51" name="Rectangle 22"/>
          <p:cNvSpPr>
            <a:spLocks noChangeArrowheads="1"/>
          </p:cNvSpPr>
          <p:nvPr/>
        </p:nvSpPr>
        <p:spPr bwMode="auto">
          <a:xfrm>
            <a:off x="5843588" y="1485900"/>
            <a:ext cx="765175" cy="341312"/>
          </a:xfrm>
          <a:prstGeom prst="rect">
            <a:avLst/>
          </a:prstGeom>
          <a:noFill/>
          <a:ln w="12700">
            <a:noFill/>
            <a:miter lim="800000"/>
            <a:headEnd/>
            <a:tailEnd/>
          </a:ln>
        </p:spPr>
        <p:txBody>
          <a:bodyPr wrap="none" lIns="96838" tIns="47625" rIns="96838" bIns="47625">
            <a:spAutoFit/>
          </a:bodyPr>
          <a:lstStyle/>
          <a:p>
            <a:pPr defTabSz="960438">
              <a:defRPr/>
            </a:pPr>
            <a:r>
              <a:rPr lang="en-US" sz="1600">
                <a:solidFill>
                  <a:schemeClr val="accent2"/>
                </a:solidFill>
                <a:latin typeface="+mn-lt"/>
              </a:rPr>
              <a:t>Values</a:t>
            </a:r>
          </a:p>
        </p:txBody>
      </p:sp>
      <p:sp>
        <p:nvSpPr>
          <p:cNvPr id="52" name="Rectangle 23"/>
          <p:cNvSpPr>
            <a:spLocks noChangeArrowheads="1"/>
          </p:cNvSpPr>
          <p:nvPr/>
        </p:nvSpPr>
        <p:spPr bwMode="auto">
          <a:xfrm>
            <a:off x="1066800" y="3582987"/>
            <a:ext cx="838200" cy="341313"/>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chemeClr val="tx2">
                    <a:lumMod val="75000"/>
                  </a:schemeClr>
                </a:solidFill>
                <a:latin typeface="+mn-lt"/>
              </a:rPr>
              <a:t>Process</a:t>
            </a:r>
          </a:p>
        </p:txBody>
      </p:sp>
      <p:sp>
        <p:nvSpPr>
          <p:cNvPr id="53" name="Rectangle 24"/>
          <p:cNvSpPr>
            <a:spLocks noChangeArrowheads="1"/>
          </p:cNvSpPr>
          <p:nvPr/>
        </p:nvSpPr>
        <p:spPr bwMode="auto">
          <a:xfrm>
            <a:off x="1454150" y="2362200"/>
            <a:ext cx="1212850" cy="587375"/>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chemeClr val="accent3">
                    <a:lumMod val="50000"/>
                  </a:schemeClr>
                </a:solidFill>
                <a:latin typeface="+mn-lt"/>
              </a:rPr>
              <a:t>Information </a:t>
            </a:r>
          </a:p>
          <a:p>
            <a:pPr defTabSz="960438">
              <a:defRPr/>
            </a:pPr>
            <a:r>
              <a:rPr lang="en-US" sz="1600" dirty="0">
                <a:solidFill>
                  <a:schemeClr val="accent3">
                    <a:lumMod val="50000"/>
                  </a:schemeClr>
                </a:solidFill>
                <a:latin typeface="+mn-lt"/>
              </a:rPr>
              <a:t>      Flows</a:t>
            </a:r>
          </a:p>
        </p:txBody>
      </p:sp>
      <p:sp>
        <p:nvSpPr>
          <p:cNvPr id="54" name="Rectangle 25"/>
          <p:cNvSpPr>
            <a:spLocks noChangeArrowheads="1"/>
          </p:cNvSpPr>
          <p:nvPr/>
        </p:nvSpPr>
        <p:spPr bwMode="auto">
          <a:xfrm>
            <a:off x="6419850" y="4705350"/>
            <a:ext cx="925513" cy="341312"/>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rgbClr val="C00000"/>
                </a:solidFill>
                <a:latin typeface="+mn-lt"/>
              </a:rPr>
              <a:t>Rewards</a:t>
            </a:r>
          </a:p>
        </p:txBody>
      </p:sp>
      <p:sp>
        <p:nvSpPr>
          <p:cNvPr id="55" name="Rectangle 26"/>
          <p:cNvSpPr>
            <a:spLocks noChangeArrowheads="1"/>
          </p:cNvSpPr>
          <p:nvPr/>
        </p:nvSpPr>
        <p:spPr bwMode="auto">
          <a:xfrm>
            <a:off x="5849938" y="5710237"/>
            <a:ext cx="1727200" cy="341313"/>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rgbClr val="C00000"/>
                </a:solidFill>
                <a:latin typeface="+mn-lt"/>
              </a:rPr>
              <a:t>Goals and Metrics</a:t>
            </a:r>
          </a:p>
        </p:txBody>
      </p:sp>
      <p:sp>
        <p:nvSpPr>
          <p:cNvPr id="56" name="Rectangle 27"/>
          <p:cNvSpPr>
            <a:spLocks noChangeArrowheads="1"/>
          </p:cNvSpPr>
          <p:nvPr/>
        </p:nvSpPr>
        <p:spPr bwMode="auto">
          <a:xfrm>
            <a:off x="4059238" y="5792787"/>
            <a:ext cx="874712" cy="341313"/>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rgbClr val="C00000"/>
                </a:solidFill>
                <a:latin typeface="+mn-lt"/>
              </a:rPr>
              <a:t>Training</a:t>
            </a:r>
          </a:p>
        </p:txBody>
      </p:sp>
      <p:sp>
        <p:nvSpPr>
          <p:cNvPr id="57" name="Rectangle 28"/>
          <p:cNvSpPr>
            <a:spLocks noChangeArrowheads="1"/>
          </p:cNvSpPr>
          <p:nvPr/>
        </p:nvSpPr>
        <p:spPr bwMode="auto">
          <a:xfrm>
            <a:off x="1828800" y="5562600"/>
            <a:ext cx="1566863" cy="587375"/>
          </a:xfrm>
          <a:prstGeom prst="rect">
            <a:avLst/>
          </a:prstGeom>
          <a:noFill/>
          <a:ln w="12700">
            <a:noFill/>
            <a:miter lim="800000"/>
            <a:headEnd/>
            <a:tailEnd/>
          </a:ln>
        </p:spPr>
        <p:txBody>
          <a:bodyPr wrap="none" lIns="96838" tIns="47625" rIns="96838" bIns="47625">
            <a:spAutoFit/>
          </a:bodyPr>
          <a:lstStyle/>
          <a:p>
            <a:pPr defTabSz="960438">
              <a:defRPr/>
            </a:pPr>
            <a:r>
              <a:rPr lang="en-US" sz="1600" dirty="0">
                <a:solidFill>
                  <a:srgbClr val="C00000"/>
                </a:solidFill>
                <a:latin typeface="+mn-lt"/>
              </a:rPr>
              <a:t>Performance </a:t>
            </a:r>
          </a:p>
          <a:p>
            <a:pPr defTabSz="960438">
              <a:defRPr/>
            </a:pPr>
            <a:r>
              <a:rPr lang="en-US" sz="1600" dirty="0">
                <a:solidFill>
                  <a:srgbClr val="C00000"/>
                </a:solidFill>
                <a:latin typeface="+mn-lt"/>
              </a:rPr>
              <a:t>     Management</a:t>
            </a:r>
          </a:p>
        </p:txBody>
      </p:sp>
      <p:sp>
        <p:nvSpPr>
          <p:cNvPr id="58" name="Rectangle 29"/>
          <p:cNvSpPr>
            <a:spLocks noChangeArrowheads="1"/>
          </p:cNvSpPr>
          <p:nvPr/>
        </p:nvSpPr>
        <p:spPr bwMode="auto">
          <a:xfrm>
            <a:off x="7616825" y="4824412"/>
            <a:ext cx="1282700" cy="458788"/>
          </a:xfrm>
          <a:prstGeom prst="rect">
            <a:avLst/>
          </a:prstGeom>
          <a:noFill/>
          <a:ln w="12700">
            <a:noFill/>
            <a:miter lim="800000"/>
            <a:headEnd/>
            <a:tailEnd/>
          </a:ln>
        </p:spPr>
        <p:txBody>
          <a:bodyPr wrap="none" lIns="90488" tIns="44450" rIns="90488" bIns="44450">
            <a:spAutoFit/>
          </a:bodyPr>
          <a:lstStyle/>
          <a:p>
            <a:pPr>
              <a:defRPr/>
            </a:pPr>
            <a:r>
              <a:rPr lang="en-US" b="1" i="1" dirty="0">
                <a:solidFill>
                  <a:srgbClr val="C00000"/>
                </a:solidFill>
                <a:latin typeface="+mn-lt"/>
              </a:rPr>
              <a:t>Systems</a:t>
            </a:r>
          </a:p>
        </p:txBody>
      </p:sp>
      <p:sp>
        <p:nvSpPr>
          <p:cNvPr id="59" name="Rectangle 30"/>
          <p:cNvSpPr>
            <a:spLocks noChangeArrowheads="1"/>
          </p:cNvSpPr>
          <p:nvPr/>
        </p:nvSpPr>
        <p:spPr bwMode="auto">
          <a:xfrm>
            <a:off x="771525" y="4178300"/>
            <a:ext cx="1222375" cy="465137"/>
          </a:xfrm>
          <a:prstGeom prst="rect">
            <a:avLst/>
          </a:prstGeom>
          <a:noFill/>
          <a:ln w="12700">
            <a:noFill/>
            <a:miter lim="800000"/>
            <a:headEnd/>
            <a:tailEnd/>
          </a:ln>
        </p:spPr>
        <p:txBody>
          <a:bodyPr wrap="none" lIns="96838" tIns="47625" rIns="96838" bIns="47625">
            <a:spAutoFit/>
          </a:bodyPr>
          <a:lstStyle/>
          <a:p>
            <a:pPr defTabSz="960438">
              <a:defRPr/>
            </a:pPr>
            <a:r>
              <a:rPr lang="en-US" b="1" i="1" dirty="0">
                <a:solidFill>
                  <a:schemeClr val="tx2">
                    <a:lumMod val="75000"/>
                  </a:schemeClr>
                </a:solidFill>
                <a:latin typeface="+mn-lt"/>
              </a:rPr>
              <a:t>Process</a:t>
            </a:r>
          </a:p>
        </p:txBody>
      </p:sp>
      <p:sp>
        <p:nvSpPr>
          <p:cNvPr id="60" name="Rectangle 31"/>
          <p:cNvSpPr>
            <a:spLocks noChangeArrowheads="1"/>
          </p:cNvSpPr>
          <p:nvPr/>
        </p:nvSpPr>
        <p:spPr bwMode="auto">
          <a:xfrm>
            <a:off x="1524000" y="762000"/>
            <a:ext cx="1446213" cy="465137"/>
          </a:xfrm>
          <a:prstGeom prst="rect">
            <a:avLst/>
          </a:prstGeom>
          <a:noFill/>
          <a:ln w="12700">
            <a:noFill/>
            <a:miter lim="800000"/>
            <a:headEnd/>
            <a:tailEnd/>
          </a:ln>
        </p:spPr>
        <p:txBody>
          <a:bodyPr wrap="none" lIns="96838" tIns="47625" rIns="96838" bIns="47625">
            <a:spAutoFit/>
          </a:bodyPr>
          <a:lstStyle/>
          <a:p>
            <a:pPr defTabSz="960438">
              <a:defRPr/>
            </a:pPr>
            <a:r>
              <a:rPr lang="en-US" b="1" i="1" dirty="0">
                <a:solidFill>
                  <a:schemeClr val="accent3">
                    <a:lumMod val="50000"/>
                  </a:schemeClr>
                </a:solidFill>
                <a:latin typeface="+mn-lt"/>
              </a:rPr>
              <a:t>Structure</a:t>
            </a:r>
          </a:p>
        </p:txBody>
      </p:sp>
      <p:sp>
        <p:nvSpPr>
          <p:cNvPr id="30"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31" name="Group 30"/>
          <p:cNvGrpSpPr/>
          <p:nvPr/>
        </p:nvGrpSpPr>
        <p:grpSpPr>
          <a:xfrm>
            <a:off x="7543800" y="6248400"/>
            <a:ext cx="1257300" cy="388937"/>
            <a:chOff x="7686675" y="6392863"/>
            <a:chExt cx="1257300" cy="388937"/>
          </a:xfrm>
        </p:grpSpPr>
        <p:pic>
          <p:nvPicPr>
            <p:cNvPr id="32"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33"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914400"/>
          </a:xfrm>
        </p:spPr>
        <p:txBody>
          <a:bodyPr/>
          <a:lstStyle/>
          <a:p>
            <a:r>
              <a:rPr lang="en-US" sz="3200" dirty="0">
                <a:solidFill>
                  <a:srgbClr val="C00000"/>
                </a:solidFill>
              </a:rPr>
              <a:t>Detailed Design Deliverables</a:t>
            </a:r>
            <a:endParaRPr lang="en-US" sz="3200" dirty="0"/>
          </a:p>
        </p:txBody>
      </p:sp>
      <p:sp>
        <p:nvSpPr>
          <p:cNvPr id="9" name="Slide Number Placeholder 4"/>
          <p:cNvSpPr>
            <a:spLocks noGrp="1"/>
          </p:cNvSpPr>
          <p:nvPr>
            <p:ph type="sldNum" sz="quarter" idx="12"/>
          </p:nvPr>
        </p:nvSpPr>
        <p:spPr>
          <a:xfrm>
            <a:off x="8610600" y="6248400"/>
            <a:ext cx="381000" cy="365125"/>
          </a:xfrm>
          <a:prstGeom prst="rect">
            <a:avLst/>
          </a:prstGeom>
        </p:spPr>
        <p:txBody>
          <a:bodyPr/>
          <a:lstStyle/>
          <a:p>
            <a:pPr>
              <a:defRPr/>
            </a:pPr>
            <a:endParaRPr lang="en-US" dirty="0"/>
          </a:p>
          <a:p>
            <a:pPr>
              <a:defRPr/>
            </a:pPr>
            <a:r>
              <a:rPr lang="en-US" dirty="0"/>
              <a:t> </a:t>
            </a:r>
            <a:fld id="{DF3E8DF9-4132-4E45-BCED-2817D0C42BAC}" type="slidenum">
              <a:rPr lang="en-US"/>
              <a:pPr>
                <a:defRPr/>
              </a:pPr>
              <a:t>20</a:t>
            </a:fld>
            <a:endParaRPr lang="en-US" dirty="0"/>
          </a:p>
        </p:txBody>
      </p:sp>
      <p:graphicFrame>
        <p:nvGraphicFramePr>
          <p:cNvPr id="8" name="Diagram 7"/>
          <p:cNvGraphicFramePr/>
          <p:nvPr/>
        </p:nvGraphicFramePr>
        <p:xfrm>
          <a:off x="1523999" y="1396999"/>
          <a:ext cx="6468533" cy="4682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6" name="Group 5"/>
          <p:cNvGrpSpPr/>
          <p:nvPr/>
        </p:nvGrpSpPr>
        <p:grpSpPr>
          <a:xfrm>
            <a:off x="7543800" y="6248400"/>
            <a:ext cx="1257300" cy="388937"/>
            <a:chOff x="7686675" y="6392863"/>
            <a:chExt cx="1257300" cy="388937"/>
          </a:xfrm>
        </p:grpSpPr>
        <p:pic>
          <p:nvPicPr>
            <p:cNvPr id="7" name="Picture 16" descr="C:\Solutions\Artwork\Chglogo.tif"/>
            <p:cNvPicPr>
              <a:picLocks noChangeAspect="1" noChangeArrowheads="1"/>
            </p:cNvPicPr>
            <p:nvPr/>
          </p:nvPicPr>
          <p:blipFill>
            <a:blip r:embed="rId7"/>
            <a:srcRect/>
            <a:stretch>
              <a:fillRect/>
            </a:stretch>
          </p:blipFill>
          <p:spPr bwMode="auto">
            <a:xfrm>
              <a:off x="7686675" y="6392863"/>
              <a:ext cx="327025" cy="388937"/>
            </a:xfrm>
            <a:prstGeom prst="rect">
              <a:avLst/>
            </a:prstGeom>
            <a:noFill/>
          </p:spPr>
        </p:pic>
        <p:pic>
          <p:nvPicPr>
            <p:cNvPr id="10" name="Picture 17" descr="C:\Solutions\Artwork\Solured.jpg"/>
            <p:cNvPicPr>
              <a:picLocks noChangeAspect="1" noChangeArrowheads="1"/>
            </p:cNvPicPr>
            <p:nvPr/>
          </p:nvPicPr>
          <p:blipFill>
            <a:blip r:embed="rId8"/>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
          <p:cNvSpPr>
            <a:spLocks noGrp="1" noChangeArrowheads="1"/>
          </p:cNvSpPr>
          <p:nvPr>
            <p:ph type="title"/>
          </p:nvPr>
        </p:nvSpPr>
        <p:spPr>
          <a:xfrm>
            <a:off x="533400" y="0"/>
            <a:ext cx="8229600" cy="762000"/>
          </a:xfrm>
        </p:spPr>
        <p:txBody>
          <a:bodyPr/>
          <a:lstStyle/>
          <a:p>
            <a:r>
              <a:rPr lang="en-US" sz="3200" dirty="0">
                <a:solidFill>
                  <a:srgbClr val="C00000"/>
                </a:solidFill>
              </a:rPr>
              <a:t>Detailed Design Process</a:t>
            </a:r>
          </a:p>
        </p:txBody>
      </p:sp>
      <p:sp>
        <p:nvSpPr>
          <p:cNvPr id="24" name="Slide Number Placeholder 4"/>
          <p:cNvSpPr>
            <a:spLocks noGrp="1"/>
          </p:cNvSpPr>
          <p:nvPr>
            <p:ph type="sldNum" sz="quarter" idx="12"/>
          </p:nvPr>
        </p:nvSpPr>
        <p:spPr>
          <a:xfrm>
            <a:off x="8610600" y="6248400"/>
            <a:ext cx="381000" cy="320675"/>
          </a:xfrm>
          <a:prstGeom prst="rect">
            <a:avLst/>
          </a:prstGeom>
        </p:spPr>
        <p:txBody>
          <a:bodyPr/>
          <a:lstStyle/>
          <a:p>
            <a:pPr>
              <a:defRPr/>
            </a:pPr>
            <a:endParaRPr lang="en-US" dirty="0"/>
          </a:p>
          <a:p>
            <a:pPr>
              <a:defRPr/>
            </a:pPr>
            <a:fld id="{64B8DDEF-1BA4-354F-AFDD-F9A63C73703C}" type="slidenum">
              <a:rPr lang="en-US" smtClean="0"/>
              <a:pPr>
                <a:defRPr/>
              </a:pPr>
              <a:t>21</a:t>
            </a:fld>
            <a:endParaRPr lang="en-US" dirty="0"/>
          </a:p>
        </p:txBody>
      </p:sp>
      <p:sp>
        <p:nvSpPr>
          <p:cNvPr id="20483" name="Line 23"/>
          <p:cNvSpPr>
            <a:spLocks noChangeShapeType="1"/>
          </p:cNvSpPr>
          <p:nvPr/>
        </p:nvSpPr>
        <p:spPr bwMode="auto">
          <a:xfrm>
            <a:off x="5097463" y="4273550"/>
            <a:ext cx="804862" cy="322263"/>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20484" name="Rectangle 2"/>
          <p:cNvSpPr>
            <a:spLocks noChangeArrowheads="1"/>
          </p:cNvSpPr>
          <p:nvPr/>
        </p:nvSpPr>
        <p:spPr bwMode="auto">
          <a:xfrm>
            <a:off x="838200" y="5908675"/>
            <a:ext cx="19050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20485" name="Rectangle 3"/>
          <p:cNvSpPr>
            <a:spLocks noChangeArrowheads="1"/>
          </p:cNvSpPr>
          <p:nvPr/>
        </p:nvSpPr>
        <p:spPr bwMode="auto">
          <a:xfrm>
            <a:off x="3276600" y="5908675"/>
            <a:ext cx="28956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29705" name="Rectangle 5"/>
          <p:cNvSpPr>
            <a:spLocks noChangeArrowheads="1"/>
          </p:cNvSpPr>
          <p:nvPr/>
        </p:nvSpPr>
        <p:spPr bwMode="auto">
          <a:xfrm>
            <a:off x="524935" y="914400"/>
            <a:ext cx="1584325" cy="590550"/>
          </a:xfrm>
          <a:prstGeom prst="rect">
            <a:avLst/>
          </a:prstGeom>
          <a:solidFill>
            <a:schemeClr val="tx2">
              <a:lumMod val="40000"/>
              <a:lumOff val="60000"/>
            </a:schemeClr>
          </a:solidFill>
          <a:ln w="12700">
            <a:solidFill>
              <a:schemeClr val="tx1"/>
            </a:solidFill>
            <a:miter lim="800000"/>
            <a:headEnd/>
            <a:tailEnd/>
          </a:ln>
        </p:spPr>
        <p:txBody>
          <a:bodyPr lIns="90488" tIns="44450" rIns="90488" bIns="44450">
            <a:spAutoFit/>
          </a:bodyPr>
          <a:lstStyle/>
          <a:p>
            <a:pPr algn="ctr">
              <a:defRPr/>
            </a:pPr>
            <a:r>
              <a:rPr lang="en-US" sz="1600" b="1" dirty="0">
                <a:latin typeface="Arial" charset="0"/>
              </a:rPr>
              <a:t>Define boundaries</a:t>
            </a:r>
          </a:p>
        </p:txBody>
      </p:sp>
      <p:sp>
        <p:nvSpPr>
          <p:cNvPr id="29706" name="Rectangle 6"/>
          <p:cNvSpPr>
            <a:spLocks noChangeArrowheads="1"/>
          </p:cNvSpPr>
          <p:nvPr/>
        </p:nvSpPr>
        <p:spPr bwMode="auto">
          <a:xfrm>
            <a:off x="2866498" y="2411413"/>
            <a:ext cx="2146300" cy="1079500"/>
          </a:xfrm>
          <a:prstGeom prst="rect">
            <a:avLst/>
          </a:prstGeom>
          <a:solidFill>
            <a:schemeClr val="tx2">
              <a:lumMod val="40000"/>
              <a:lumOff val="60000"/>
            </a:schemeClr>
          </a:solidFill>
          <a:ln w="12700">
            <a:solidFill>
              <a:schemeClr val="tx1"/>
            </a:solidFill>
            <a:miter lim="800000"/>
            <a:headEnd/>
            <a:tailEnd/>
          </a:ln>
        </p:spPr>
        <p:txBody>
          <a:bodyPr lIns="90488" tIns="44450" rIns="90488" bIns="44450">
            <a:spAutoFit/>
          </a:bodyPr>
          <a:lstStyle/>
          <a:p>
            <a:pPr algn="ctr">
              <a:defRPr/>
            </a:pPr>
            <a:r>
              <a:rPr lang="en-US" sz="1600" b="1">
                <a:latin typeface="Arial" charset="0"/>
              </a:rPr>
              <a:t>Map core business  process(es);</a:t>
            </a:r>
          </a:p>
          <a:p>
            <a:pPr algn="ctr">
              <a:defRPr/>
            </a:pPr>
            <a:r>
              <a:rPr lang="en-US" sz="1600" b="1">
                <a:latin typeface="Arial" charset="0"/>
              </a:rPr>
              <a:t>Identify disconnects</a:t>
            </a:r>
          </a:p>
        </p:txBody>
      </p:sp>
      <p:sp>
        <p:nvSpPr>
          <p:cNvPr id="20488" name="Line 7"/>
          <p:cNvSpPr>
            <a:spLocks noChangeShapeType="1"/>
          </p:cNvSpPr>
          <p:nvPr/>
        </p:nvSpPr>
        <p:spPr bwMode="auto">
          <a:xfrm flipH="1" flipV="1">
            <a:off x="3204635" y="2124075"/>
            <a:ext cx="596900" cy="279400"/>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29708" name="Rectangle 8"/>
          <p:cNvSpPr>
            <a:spLocks noChangeArrowheads="1"/>
          </p:cNvSpPr>
          <p:nvPr/>
        </p:nvSpPr>
        <p:spPr bwMode="auto">
          <a:xfrm>
            <a:off x="4275138" y="3733800"/>
            <a:ext cx="1592262" cy="590550"/>
          </a:xfrm>
          <a:prstGeom prst="rect">
            <a:avLst/>
          </a:prstGeom>
          <a:solidFill>
            <a:schemeClr val="accent2">
              <a:lumMod val="20000"/>
              <a:lumOff val="80000"/>
            </a:schemeClr>
          </a:solidFill>
          <a:ln w="12700">
            <a:solidFill>
              <a:schemeClr val="tx1"/>
            </a:solidFill>
            <a:miter lim="800000"/>
            <a:headEnd/>
            <a:tailEnd/>
          </a:ln>
        </p:spPr>
        <p:txBody>
          <a:bodyPr lIns="90488" tIns="44450" rIns="90488" bIns="44450">
            <a:spAutoFit/>
          </a:bodyPr>
          <a:lstStyle/>
          <a:p>
            <a:pPr algn="ctr">
              <a:defRPr/>
            </a:pPr>
            <a:r>
              <a:rPr lang="en-US" sz="1600" b="1">
                <a:latin typeface="Arial" charset="0"/>
              </a:rPr>
              <a:t>Redesign processes</a:t>
            </a:r>
          </a:p>
        </p:txBody>
      </p:sp>
      <p:sp>
        <p:nvSpPr>
          <p:cNvPr id="29709" name="Rectangle 9"/>
          <p:cNvSpPr>
            <a:spLocks noChangeArrowheads="1"/>
          </p:cNvSpPr>
          <p:nvPr/>
        </p:nvSpPr>
        <p:spPr bwMode="auto">
          <a:xfrm>
            <a:off x="5173663" y="5583238"/>
            <a:ext cx="2590800" cy="458787"/>
          </a:xfrm>
          <a:prstGeom prst="rect">
            <a:avLst/>
          </a:prstGeom>
          <a:solidFill>
            <a:schemeClr val="accent3">
              <a:lumMod val="40000"/>
              <a:lumOff val="60000"/>
            </a:schemeClr>
          </a:solidFill>
          <a:ln w="12700">
            <a:solidFill>
              <a:schemeClr val="tx1"/>
            </a:solidFill>
            <a:miter lim="800000"/>
            <a:headEnd/>
            <a:tailEnd/>
          </a:ln>
        </p:spPr>
        <p:txBody>
          <a:bodyPr lIns="90488" tIns="44450" rIns="90488" bIns="44450">
            <a:spAutoFit/>
          </a:bodyPr>
          <a:lstStyle/>
          <a:p>
            <a:pPr algn="ctr">
              <a:defRPr/>
            </a:pPr>
            <a:r>
              <a:rPr lang="en-US" sz="1200" b="1" dirty="0">
                <a:latin typeface="Arial" charset="0"/>
              </a:rPr>
              <a:t>Define interdependencies and “handoffs”</a:t>
            </a:r>
          </a:p>
        </p:txBody>
      </p:sp>
      <p:sp>
        <p:nvSpPr>
          <p:cNvPr id="20491" name="Line 10"/>
          <p:cNvSpPr>
            <a:spLocks noChangeShapeType="1"/>
          </p:cNvSpPr>
          <p:nvPr/>
        </p:nvSpPr>
        <p:spPr bwMode="auto">
          <a:xfrm>
            <a:off x="7112000" y="4265613"/>
            <a:ext cx="804863" cy="322262"/>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20492" name="Line 11"/>
          <p:cNvSpPr>
            <a:spLocks noChangeShapeType="1"/>
          </p:cNvSpPr>
          <p:nvPr/>
        </p:nvSpPr>
        <p:spPr bwMode="auto">
          <a:xfrm>
            <a:off x="5012799" y="3068638"/>
            <a:ext cx="1066269" cy="648229"/>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29712" name="Rectangle 13"/>
          <p:cNvSpPr>
            <a:spLocks noChangeArrowheads="1"/>
          </p:cNvSpPr>
          <p:nvPr/>
        </p:nvSpPr>
        <p:spPr bwMode="auto">
          <a:xfrm>
            <a:off x="6469063" y="4592638"/>
            <a:ext cx="2049462" cy="649287"/>
          </a:xfrm>
          <a:prstGeom prst="rect">
            <a:avLst/>
          </a:prstGeom>
          <a:solidFill>
            <a:schemeClr val="accent2">
              <a:lumMod val="20000"/>
              <a:lumOff val="80000"/>
            </a:schemeClr>
          </a:solidFill>
          <a:ln w="12700">
            <a:solidFill>
              <a:schemeClr val="tx1"/>
            </a:solidFill>
            <a:miter lim="800000"/>
            <a:headEnd/>
            <a:tailEnd/>
          </a:ln>
        </p:spPr>
        <p:txBody>
          <a:bodyPr lIns="90488" tIns="44450" rIns="90488" bIns="44450">
            <a:spAutoFit/>
          </a:bodyPr>
          <a:lstStyle/>
          <a:p>
            <a:pPr algn="ctr">
              <a:defRPr/>
            </a:pPr>
            <a:r>
              <a:rPr lang="en-US" sz="1200" b="1" dirty="0">
                <a:latin typeface="Arial" charset="0"/>
              </a:rPr>
              <a:t>Define individual jobs/roles and decision making authority</a:t>
            </a:r>
          </a:p>
        </p:txBody>
      </p:sp>
      <p:sp>
        <p:nvSpPr>
          <p:cNvPr id="29713" name="Rectangle 14"/>
          <p:cNvSpPr>
            <a:spLocks noChangeArrowheads="1"/>
          </p:cNvSpPr>
          <p:nvPr/>
        </p:nvSpPr>
        <p:spPr bwMode="auto">
          <a:xfrm>
            <a:off x="4259263" y="4592638"/>
            <a:ext cx="2049462" cy="649287"/>
          </a:xfrm>
          <a:prstGeom prst="rect">
            <a:avLst/>
          </a:prstGeom>
          <a:solidFill>
            <a:schemeClr val="accent2">
              <a:lumMod val="20000"/>
              <a:lumOff val="80000"/>
            </a:schemeClr>
          </a:solidFill>
          <a:ln w="12700">
            <a:solidFill>
              <a:schemeClr val="tx1"/>
            </a:solidFill>
            <a:miter lim="800000"/>
            <a:headEnd/>
            <a:tailEnd/>
          </a:ln>
        </p:spPr>
        <p:txBody>
          <a:bodyPr lIns="90488" tIns="44450" rIns="90488" bIns="44450">
            <a:spAutoFit/>
          </a:bodyPr>
          <a:lstStyle/>
          <a:p>
            <a:pPr algn="ctr">
              <a:defRPr/>
            </a:pPr>
            <a:endParaRPr lang="en-US" sz="1200" b="1" dirty="0">
              <a:latin typeface="Arial" charset="0"/>
            </a:endParaRPr>
          </a:p>
          <a:p>
            <a:pPr algn="ctr">
              <a:defRPr/>
            </a:pPr>
            <a:r>
              <a:rPr lang="en-US" sz="1200" b="1" dirty="0">
                <a:latin typeface="Arial" charset="0"/>
              </a:rPr>
              <a:t>Define information flows</a:t>
            </a:r>
          </a:p>
          <a:p>
            <a:pPr algn="ctr">
              <a:defRPr/>
            </a:pPr>
            <a:endParaRPr lang="en-US" sz="1200" b="1" dirty="0">
              <a:solidFill>
                <a:schemeClr val="bg1"/>
              </a:solidFill>
              <a:latin typeface="Arial" charset="0"/>
            </a:endParaRPr>
          </a:p>
        </p:txBody>
      </p:sp>
      <p:sp>
        <p:nvSpPr>
          <p:cNvPr id="29714" name="Rectangle 18"/>
          <p:cNvSpPr>
            <a:spLocks noChangeArrowheads="1"/>
          </p:cNvSpPr>
          <p:nvPr/>
        </p:nvSpPr>
        <p:spPr bwMode="auto">
          <a:xfrm>
            <a:off x="1599673" y="1773238"/>
            <a:ext cx="1584325" cy="346075"/>
          </a:xfrm>
          <a:prstGeom prst="rect">
            <a:avLst/>
          </a:prstGeom>
          <a:solidFill>
            <a:schemeClr val="tx2">
              <a:lumMod val="40000"/>
              <a:lumOff val="60000"/>
            </a:schemeClr>
          </a:solidFill>
          <a:ln w="12700">
            <a:solidFill>
              <a:schemeClr val="tx1"/>
            </a:solidFill>
            <a:miter lim="800000"/>
            <a:headEnd/>
            <a:tailEnd/>
          </a:ln>
        </p:spPr>
        <p:txBody>
          <a:bodyPr lIns="90488" tIns="44450" rIns="90488" bIns="44450">
            <a:spAutoFit/>
          </a:bodyPr>
          <a:lstStyle/>
          <a:p>
            <a:pPr algn="ctr">
              <a:defRPr/>
            </a:pPr>
            <a:r>
              <a:rPr lang="en-US" sz="1600" b="1" dirty="0">
                <a:latin typeface="Arial" charset="0"/>
              </a:rPr>
              <a:t>Re-contract</a:t>
            </a:r>
          </a:p>
        </p:txBody>
      </p:sp>
      <p:sp>
        <p:nvSpPr>
          <p:cNvPr id="20496" name="Line 19"/>
          <p:cNvSpPr>
            <a:spLocks noChangeShapeType="1"/>
          </p:cNvSpPr>
          <p:nvPr/>
        </p:nvSpPr>
        <p:spPr bwMode="auto">
          <a:xfrm flipH="1" flipV="1">
            <a:off x="1972735" y="1524000"/>
            <a:ext cx="609600" cy="269875"/>
          </a:xfrm>
          <a:prstGeom prst="line">
            <a:avLst/>
          </a:prstGeom>
          <a:noFill/>
          <a:ln w="12700">
            <a:solidFill>
              <a:schemeClr val="tx1"/>
            </a:solidFill>
            <a:round/>
            <a:headEnd type="triangle" w="med" len="med"/>
            <a:tailEnd/>
          </a:ln>
        </p:spPr>
        <p:txBody>
          <a:bodyPr>
            <a:prstTxWarp prst="textNoShape">
              <a:avLst/>
            </a:prstTxWarp>
          </a:bodyPr>
          <a:lstStyle/>
          <a:p>
            <a:endParaRPr lang="en-US"/>
          </a:p>
        </p:txBody>
      </p:sp>
      <p:sp>
        <p:nvSpPr>
          <p:cNvPr id="29716" name="Rectangle 21"/>
          <p:cNvSpPr>
            <a:spLocks noChangeArrowheads="1"/>
          </p:cNvSpPr>
          <p:nvPr/>
        </p:nvSpPr>
        <p:spPr bwMode="auto">
          <a:xfrm>
            <a:off x="6324600" y="3733800"/>
            <a:ext cx="1592263" cy="590550"/>
          </a:xfrm>
          <a:prstGeom prst="rect">
            <a:avLst/>
          </a:prstGeom>
          <a:solidFill>
            <a:schemeClr val="accent2">
              <a:lumMod val="20000"/>
              <a:lumOff val="80000"/>
            </a:schemeClr>
          </a:solidFill>
          <a:ln w="12700">
            <a:solidFill>
              <a:schemeClr val="tx1"/>
            </a:solidFill>
            <a:miter lim="800000"/>
            <a:headEnd/>
            <a:tailEnd/>
          </a:ln>
        </p:spPr>
        <p:txBody>
          <a:bodyPr lIns="90488" tIns="44450" rIns="90488" bIns="44450">
            <a:spAutoFit/>
          </a:bodyPr>
          <a:lstStyle/>
          <a:p>
            <a:pPr algn="ctr">
              <a:defRPr/>
            </a:pPr>
            <a:r>
              <a:rPr lang="en-US" sz="1600" b="1" dirty="0">
                <a:latin typeface="Arial" charset="0"/>
              </a:rPr>
              <a:t>Develop new structure</a:t>
            </a:r>
          </a:p>
        </p:txBody>
      </p:sp>
      <p:sp>
        <p:nvSpPr>
          <p:cNvPr id="20498" name="Line 22"/>
          <p:cNvSpPr>
            <a:spLocks noChangeShapeType="1"/>
          </p:cNvSpPr>
          <p:nvPr/>
        </p:nvSpPr>
        <p:spPr bwMode="auto">
          <a:xfrm>
            <a:off x="5850467" y="3979863"/>
            <a:ext cx="4572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0499" name="Line 25"/>
          <p:cNvSpPr>
            <a:spLocks noChangeShapeType="1"/>
          </p:cNvSpPr>
          <p:nvPr/>
        </p:nvSpPr>
        <p:spPr bwMode="auto">
          <a:xfrm>
            <a:off x="4724400" y="5257800"/>
            <a:ext cx="0" cy="531813"/>
          </a:xfrm>
          <a:prstGeom prst="line">
            <a:avLst/>
          </a:prstGeom>
          <a:noFill/>
          <a:ln w="12700">
            <a:solidFill>
              <a:schemeClr val="tx1"/>
            </a:solidFill>
            <a:miter lim="800000"/>
            <a:headEnd/>
            <a:tailEnd/>
          </a:ln>
        </p:spPr>
        <p:txBody>
          <a:bodyPr wrap="none">
            <a:prstTxWarp prst="textNoShape">
              <a:avLst/>
            </a:prstTxWarp>
          </a:bodyPr>
          <a:lstStyle/>
          <a:p>
            <a:endParaRPr lang="en-US"/>
          </a:p>
        </p:txBody>
      </p:sp>
      <p:sp>
        <p:nvSpPr>
          <p:cNvPr id="20500" name="Line 26"/>
          <p:cNvSpPr>
            <a:spLocks noChangeShapeType="1"/>
          </p:cNvSpPr>
          <p:nvPr/>
        </p:nvSpPr>
        <p:spPr bwMode="auto">
          <a:xfrm>
            <a:off x="4724400" y="5791200"/>
            <a:ext cx="457200" cy="0"/>
          </a:xfrm>
          <a:prstGeom prst="line">
            <a:avLst/>
          </a:prstGeom>
          <a:noFill/>
          <a:ln w="12700">
            <a:solidFill>
              <a:schemeClr val="tx1"/>
            </a:solidFill>
            <a:miter lim="800000"/>
            <a:headEnd/>
            <a:tailEnd type="triangle" w="med" len="med"/>
          </a:ln>
        </p:spPr>
        <p:txBody>
          <a:bodyPr wrap="none">
            <a:prstTxWarp prst="textNoShape">
              <a:avLst/>
            </a:prstTxWarp>
          </a:bodyPr>
          <a:lstStyle/>
          <a:p>
            <a:endParaRPr lang="en-US"/>
          </a:p>
        </p:txBody>
      </p:sp>
      <p:sp>
        <p:nvSpPr>
          <p:cNvPr id="20501" name="Line 27"/>
          <p:cNvSpPr>
            <a:spLocks noChangeShapeType="1"/>
          </p:cNvSpPr>
          <p:nvPr/>
        </p:nvSpPr>
        <p:spPr bwMode="auto">
          <a:xfrm>
            <a:off x="8305800" y="5257800"/>
            <a:ext cx="0" cy="531813"/>
          </a:xfrm>
          <a:prstGeom prst="line">
            <a:avLst/>
          </a:prstGeom>
          <a:noFill/>
          <a:ln w="12700">
            <a:solidFill>
              <a:schemeClr val="tx1"/>
            </a:solidFill>
            <a:miter lim="800000"/>
            <a:headEnd/>
            <a:tailEnd/>
          </a:ln>
        </p:spPr>
        <p:txBody>
          <a:bodyPr wrap="none">
            <a:prstTxWarp prst="textNoShape">
              <a:avLst/>
            </a:prstTxWarp>
          </a:bodyPr>
          <a:lstStyle/>
          <a:p>
            <a:endParaRPr lang="en-US"/>
          </a:p>
        </p:txBody>
      </p:sp>
      <p:sp>
        <p:nvSpPr>
          <p:cNvPr id="20502" name="Line 28"/>
          <p:cNvSpPr>
            <a:spLocks noChangeShapeType="1"/>
          </p:cNvSpPr>
          <p:nvPr/>
        </p:nvSpPr>
        <p:spPr bwMode="auto">
          <a:xfrm flipH="1">
            <a:off x="7772400" y="5791200"/>
            <a:ext cx="558800" cy="0"/>
          </a:xfrm>
          <a:prstGeom prst="line">
            <a:avLst/>
          </a:prstGeom>
          <a:noFill/>
          <a:ln w="12700">
            <a:solidFill>
              <a:schemeClr val="tx1"/>
            </a:solidFill>
            <a:miter lim="800000"/>
            <a:headEnd/>
            <a:tailEnd type="triangle" w="med" len="med"/>
          </a:ln>
        </p:spPr>
        <p:txBody>
          <a:bodyPr wrap="none">
            <a:prstTxWarp prst="textNoShape">
              <a:avLst/>
            </a:prstTxWarp>
          </a:bodyPr>
          <a:lstStyle/>
          <a:p>
            <a:endParaRPr lang="en-US"/>
          </a:p>
        </p:txBody>
      </p:sp>
      <p:sp>
        <p:nvSpPr>
          <p:cNvPr id="25"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26" name="Group 25"/>
          <p:cNvGrpSpPr/>
          <p:nvPr/>
        </p:nvGrpSpPr>
        <p:grpSpPr>
          <a:xfrm>
            <a:off x="7543800" y="6248400"/>
            <a:ext cx="1257300" cy="388937"/>
            <a:chOff x="7686675" y="6392863"/>
            <a:chExt cx="1257300" cy="388937"/>
          </a:xfrm>
        </p:grpSpPr>
        <p:pic>
          <p:nvPicPr>
            <p:cNvPr id="27"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28"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a:xfrm>
            <a:off x="457200" y="0"/>
            <a:ext cx="8229600" cy="1066800"/>
          </a:xfrm>
        </p:spPr>
        <p:txBody>
          <a:bodyPr/>
          <a:lstStyle/>
          <a:p>
            <a:r>
              <a:rPr lang="en-US" sz="3200" dirty="0">
                <a:solidFill>
                  <a:srgbClr val="C00000"/>
                </a:solidFill>
              </a:rPr>
              <a:t>Understanding Core Business Process…</a:t>
            </a:r>
          </a:p>
        </p:txBody>
      </p:sp>
      <p:sp>
        <p:nvSpPr>
          <p:cNvPr id="28675" name="Rectangle 11"/>
          <p:cNvSpPr>
            <a:spLocks noGrp="1" noChangeArrowheads="1"/>
          </p:cNvSpPr>
          <p:nvPr>
            <p:ph idx="1"/>
          </p:nvPr>
        </p:nvSpPr>
        <p:spPr>
          <a:xfrm>
            <a:off x="1143000" y="1981200"/>
            <a:ext cx="7581900" cy="4114800"/>
          </a:xfrm>
        </p:spPr>
        <p:txBody>
          <a:bodyPr/>
          <a:lstStyle/>
          <a:p>
            <a:pPr marL="533400" indent="-533400">
              <a:buFontTx/>
              <a:buAutoNum type="arabicPeriod"/>
            </a:pPr>
            <a:r>
              <a:rPr lang="en-US" sz="2400"/>
              <a:t>Based on the mission, define what the basic transformation process is</a:t>
            </a:r>
          </a:p>
          <a:p>
            <a:pPr marL="914400" lvl="1" indent="-457200">
              <a:buFont typeface="Arial" charset="0"/>
              <a:buNone/>
            </a:pPr>
            <a:r>
              <a:rPr lang="en-US" sz="2000"/>
              <a:t>	process </a:t>
            </a:r>
            <a:r>
              <a:rPr lang="en-US" sz="2000" i="1"/>
              <a:t>starts </a:t>
            </a:r>
            <a:r>
              <a:rPr lang="en-US" sz="2000"/>
              <a:t>with…		 process </a:t>
            </a:r>
            <a:r>
              <a:rPr lang="en-US" sz="2000" i="1"/>
              <a:t>ends</a:t>
            </a:r>
            <a:r>
              <a:rPr lang="en-US" sz="2000"/>
              <a:t> with…</a:t>
            </a:r>
          </a:p>
          <a:p>
            <a:pPr marL="914400" lvl="1" indent="-457200">
              <a:buFont typeface="Calibri" charset="0"/>
              <a:buAutoNum type="arabicPeriod"/>
            </a:pPr>
            <a:endParaRPr lang="en-US" sz="2000"/>
          </a:p>
          <a:p>
            <a:pPr marL="533400" indent="-533400">
              <a:buFontTx/>
              <a:buAutoNum type="arabicPeriod"/>
            </a:pPr>
            <a:r>
              <a:rPr lang="en-US" sz="2400"/>
              <a:t>Define inputs and outputs throughout the process</a:t>
            </a:r>
          </a:p>
          <a:p>
            <a:pPr marL="533400" indent="-533400">
              <a:buFont typeface="Calibri" charset="0"/>
              <a:buAutoNum type="arabicPeriod"/>
            </a:pPr>
            <a:endParaRPr lang="en-US" sz="2400"/>
          </a:p>
          <a:p>
            <a:pPr marL="533400" indent="-533400">
              <a:buFont typeface="Calibri" charset="0"/>
              <a:buAutoNum type="arabicPeriod"/>
            </a:pPr>
            <a:r>
              <a:rPr lang="en-US" sz="2400"/>
              <a:t>Describe activities that occur throughout the process</a:t>
            </a:r>
          </a:p>
        </p:txBody>
      </p:sp>
      <p:sp>
        <p:nvSpPr>
          <p:cNvPr id="9" name="Slide Number Placeholder 4"/>
          <p:cNvSpPr>
            <a:spLocks noGrp="1"/>
          </p:cNvSpPr>
          <p:nvPr>
            <p:ph type="sldNum" sz="quarter" idx="12"/>
          </p:nvPr>
        </p:nvSpPr>
        <p:spPr>
          <a:xfrm>
            <a:off x="8582025" y="6324600"/>
            <a:ext cx="561975" cy="365125"/>
          </a:xfrm>
        </p:spPr>
        <p:txBody>
          <a:bodyPr/>
          <a:lstStyle/>
          <a:p>
            <a:pPr>
              <a:defRPr/>
            </a:pPr>
            <a:r>
              <a:rPr lang="en-US" dirty="0"/>
              <a:t> </a:t>
            </a:r>
            <a:fld id="{4E3344DA-6EC7-B248-9643-A6F16BBB5AB6}" type="slidenum">
              <a:rPr lang="en-US"/>
              <a:pPr>
                <a:defRPr/>
              </a:pPr>
              <a:t>22</a:t>
            </a:fld>
            <a:endParaRPr lang="en-US" dirty="0"/>
          </a:p>
        </p:txBody>
      </p:sp>
      <p:sp>
        <p:nvSpPr>
          <p:cNvPr id="2867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7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79" name="AutoShape 13"/>
          <p:cNvSpPr>
            <a:spLocks noChangeArrowheads="1"/>
          </p:cNvSpPr>
          <p:nvPr/>
        </p:nvSpPr>
        <p:spPr bwMode="auto">
          <a:xfrm>
            <a:off x="4589463" y="2946400"/>
            <a:ext cx="914400" cy="203200"/>
          </a:xfrm>
          <a:prstGeom prst="rightArrow">
            <a:avLst>
              <a:gd name="adj1" fmla="val 50000"/>
              <a:gd name="adj2" fmla="val 1125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20494" name="Text Box 14"/>
          <p:cNvSpPr txBox="1">
            <a:spLocks noChangeArrowheads="1"/>
          </p:cNvSpPr>
          <p:nvPr/>
        </p:nvSpPr>
        <p:spPr bwMode="auto">
          <a:xfrm>
            <a:off x="1270000" y="1384300"/>
            <a:ext cx="7721600" cy="523220"/>
          </a:xfrm>
          <a:prstGeom prst="rect">
            <a:avLst/>
          </a:prstGeom>
          <a:noFill/>
          <a:ln w="9525">
            <a:noFill/>
            <a:miter lim="800000"/>
            <a:headEnd/>
            <a:tailEnd/>
          </a:ln>
          <a:effectLst/>
        </p:spPr>
        <p:txBody>
          <a:bodyPr wrap="square">
            <a:prstTxWarp prst="textNoShape">
              <a:avLst/>
            </a:prstTxWarp>
            <a:spAutoFit/>
          </a:bodyPr>
          <a:lstStyle/>
          <a:p>
            <a:pPr>
              <a:spcBef>
                <a:spcPct val="50000"/>
              </a:spcBef>
              <a:defRPr/>
            </a:pPr>
            <a:r>
              <a:rPr lang="en-US" sz="2800" dirty="0">
                <a:latin typeface="+mn-lt"/>
              </a:rPr>
              <a:t>…is essential to defining boundaries</a:t>
            </a:r>
          </a:p>
        </p:txBody>
      </p:sp>
      <p:sp>
        <p:nvSpPr>
          <p:cNvPr id="10"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1" name="Group 10"/>
          <p:cNvGrpSpPr/>
          <p:nvPr/>
        </p:nvGrpSpPr>
        <p:grpSpPr>
          <a:xfrm>
            <a:off x="7543800" y="6248400"/>
            <a:ext cx="1257300" cy="388937"/>
            <a:chOff x="7686675" y="6392863"/>
            <a:chExt cx="1257300" cy="388937"/>
          </a:xfrm>
        </p:grpSpPr>
        <p:pic>
          <p:nvPicPr>
            <p:cNvPr id="12"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3"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457200" y="0"/>
            <a:ext cx="8229600" cy="990600"/>
          </a:xfrm>
        </p:spPr>
        <p:txBody>
          <a:bodyPr/>
          <a:lstStyle/>
          <a:p>
            <a:r>
              <a:rPr lang="en-US" sz="3200" dirty="0">
                <a:solidFill>
                  <a:srgbClr val="C00000"/>
                </a:solidFill>
              </a:rPr>
              <a:t>Identify Disconnects in the Process</a:t>
            </a:r>
          </a:p>
        </p:txBody>
      </p:sp>
      <p:sp>
        <p:nvSpPr>
          <p:cNvPr id="32771" name="Rectangle 7"/>
          <p:cNvSpPr>
            <a:spLocks noGrp="1" noChangeArrowheads="1"/>
          </p:cNvSpPr>
          <p:nvPr>
            <p:ph idx="1"/>
          </p:nvPr>
        </p:nvSpPr>
        <p:spPr/>
        <p:txBody>
          <a:bodyPr>
            <a:normAutofit/>
          </a:bodyPr>
          <a:lstStyle/>
          <a:p>
            <a:r>
              <a:rPr lang="en-US" dirty="0"/>
              <a:t>For each step of the process, identify what typically goes wrong</a:t>
            </a:r>
          </a:p>
          <a:p>
            <a:pPr>
              <a:spcBef>
                <a:spcPts val="0"/>
              </a:spcBef>
            </a:pPr>
            <a:endParaRPr lang="en-US" dirty="0"/>
          </a:p>
          <a:p>
            <a:pPr>
              <a:spcBef>
                <a:spcPts val="0"/>
              </a:spcBef>
            </a:pPr>
            <a:r>
              <a:rPr lang="en-US" dirty="0"/>
              <a:t>Examples:</a:t>
            </a:r>
          </a:p>
          <a:p>
            <a:pPr lvl="1"/>
            <a:r>
              <a:rPr lang="en-US" dirty="0"/>
              <a:t>late order</a:t>
            </a:r>
          </a:p>
          <a:p>
            <a:pPr lvl="1"/>
            <a:r>
              <a:rPr lang="en-US" dirty="0"/>
              <a:t>“bug” in software</a:t>
            </a:r>
          </a:p>
          <a:p>
            <a:pPr lvl="1"/>
            <a:r>
              <a:rPr lang="en-US" dirty="0"/>
              <a:t>excessive material usage</a:t>
            </a:r>
          </a:p>
          <a:p>
            <a:pPr lvl="1"/>
            <a:r>
              <a:rPr lang="en-US" dirty="0"/>
              <a:t>out-of-spec product </a:t>
            </a:r>
          </a:p>
          <a:p>
            <a:pPr lvl="1"/>
            <a:r>
              <a:rPr lang="en-US" dirty="0"/>
              <a:t>unable to respond to new customer request</a:t>
            </a:r>
          </a:p>
          <a:p>
            <a:pPr lvl="1"/>
            <a:r>
              <a:rPr lang="en-US" dirty="0"/>
              <a:t>Unable to respond to market changes</a:t>
            </a:r>
          </a:p>
          <a:p>
            <a:pPr lvl="1"/>
            <a:r>
              <a:rPr lang="en-US" dirty="0"/>
              <a:t>Late to market with new products</a:t>
            </a:r>
          </a:p>
        </p:txBody>
      </p:sp>
      <p:sp>
        <p:nvSpPr>
          <p:cNvPr id="7" name="Slide Number Placeholder 4"/>
          <p:cNvSpPr>
            <a:spLocks noGrp="1"/>
          </p:cNvSpPr>
          <p:nvPr>
            <p:ph type="sldNum" sz="quarter" idx="12"/>
          </p:nvPr>
        </p:nvSpPr>
        <p:spPr>
          <a:xfrm>
            <a:off x="8582025" y="6264275"/>
            <a:ext cx="561975" cy="365125"/>
          </a:xfrm>
        </p:spPr>
        <p:txBody>
          <a:bodyPr/>
          <a:lstStyle/>
          <a:p>
            <a:pPr>
              <a:defRPr/>
            </a:pPr>
            <a:endParaRPr lang="en-US" dirty="0"/>
          </a:p>
          <a:p>
            <a:pPr>
              <a:defRPr/>
            </a:pPr>
            <a:r>
              <a:rPr lang="en-US" dirty="0"/>
              <a:t> </a:t>
            </a:r>
            <a:fld id="{85779260-E622-1141-AC2F-363061052183}" type="slidenum">
              <a:rPr lang="en-US"/>
              <a:pPr>
                <a:defRPr/>
              </a:pPr>
              <a:t>23</a:t>
            </a:fld>
            <a:endParaRPr lang="en-US" dirty="0"/>
          </a:p>
        </p:txBody>
      </p:sp>
      <p:sp>
        <p:nvSpPr>
          <p:cNvPr id="3277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3277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8"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9" name="Group 8"/>
          <p:cNvGrpSpPr/>
          <p:nvPr/>
        </p:nvGrpSpPr>
        <p:grpSpPr>
          <a:xfrm>
            <a:off x="7543800" y="6248400"/>
            <a:ext cx="1257300" cy="388937"/>
            <a:chOff x="7686675" y="6392863"/>
            <a:chExt cx="1257300" cy="388937"/>
          </a:xfrm>
        </p:grpSpPr>
        <p:pic>
          <p:nvPicPr>
            <p:cNvPr id="10"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1"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57200" y="0"/>
            <a:ext cx="8229600" cy="1219200"/>
          </a:xfrm>
          <a:noFill/>
        </p:spPr>
        <p:txBody>
          <a:bodyPr lIns="90488" tIns="44450" rIns="90488" bIns="44450" anchor="ctr" anchorCtr="0"/>
          <a:lstStyle/>
          <a:p>
            <a:r>
              <a:rPr lang="en-US" sz="3200" dirty="0">
                <a:solidFill>
                  <a:srgbClr val="C00000"/>
                </a:solidFill>
              </a:rPr>
              <a:t>Clarify the Critical Few Disconnects</a:t>
            </a:r>
          </a:p>
        </p:txBody>
      </p:sp>
      <p:sp>
        <p:nvSpPr>
          <p:cNvPr id="26629" name="Rectangle 5"/>
          <p:cNvSpPr>
            <a:spLocks noGrp="1" noChangeArrowheads="1"/>
          </p:cNvSpPr>
          <p:nvPr>
            <p:ph idx="1"/>
          </p:nvPr>
        </p:nvSpPr>
        <p:spPr>
          <a:xfrm>
            <a:off x="1143000" y="1219200"/>
            <a:ext cx="7010400" cy="4114800"/>
          </a:xfrm>
        </p:spPr>
        <p:txBody>
          <a:bodyPr lIns="90488" tIns="44450" rIns="90488" bIns="44450" rtlCol="0">
            <a:normAutofit/>
          </a:bodyPr>
          <a:lstStyle/>
          <a:p>
            <a:pPr fontAlgn="auto">
              <a:spcAft>
                <a:spcPts val="0"/>
              </a:spcAft>
              <a:buFont typeface="Arial" pitchFamily="34" charset="0"/>
              <a:buChar char="•"/>
              <a:defRPr/>
            </a:pPr>
            <a:r>
              <a:rPr lang="en-US" sz="2800" dirty="0">
                <a:ea typeface="+mn-ea"/>
                <a:cs typeface="+mn-cs"/>
              </a:rPr>
              <a:t>Distill the large number of “variances” to the critical few</a:t>
            </a:r>
          </a:p>
          <a:p>
            <a:pPr fontAlgn="auto">
              <a:spcAft>
                <a:spcPts val="0"/>
              </a:spcAft>
              <a:buFontTx/>
              <a:buNone/>
              <a:defRPr/>
            </a:pPr>
            <a:endParaRPr lang="en-US" sz="2800" dirty="0">
              <a:ea typeface="+mn-ea"/>
              <a:cs typeface="+mn-cs"/>
            </a:endParaRPr>
          </a:p>
          <a:p>
            <a:pPr fontAlgn="auto">
              <a:spcAft>
                <a:spcPts val="0"/>
              </a:spcAft>
              <a:buFont typeface="Arial" pitchFamily="34" charset="0"/>
              <a:buChar char="•"/>
              <a:defRPr/>
            </a:pPr>
            <a:r>
              <a:rPr lang="en-US" sz="2800" dirty="0">
                <a:ea typeface="+mn-ea"/>
                <a:cs typeface="+mn-cs"/>
              </a:rPr>
              <a:t>Criteria</a:t>
            </a:r>
          </a:p>
        </p:txBody>
      </p:sp>
      <p:sp>
        <p:nvSpPr>
          <p:cNvPr id="7" name="Slide Number Placeholder 4"/>
          <p:cNvSpPr>
            <a:spLocks noGrp="1"/>
          </p:cNvSpPr>
          <p:nvPr>
            <p:ph type="sldNum" sz="quarter" idx="12"/>
          </p:nvPr>
        </p:nvSpPr>
        <p:spPr>
          <a:xfrm>
            <a:off x="8582025" y="6264275"/>
            <a:ext cx="561975" cy="365125"/>
          </a:xfrm>
        </p:spPr>
        <p:txBody>
          <a:bodyPr/>
          <a:lstStyle/>
          <a:p>
            <a:pPr>
              <a:defRPr/>
            </a:pPr>
            <a:endParaRPr lang="en-US" dirty="0"/>
          </a:p>
          <a:p>
            <a:pPr>
              <a:defRPr/>
            </a:pPr>
            <a:fld id="{8E0A9147-5466-D342-B3C0-ED39D94157B8}" type="slidenum">
              <a:rPr lang="en-US" smtClean="0"/>
              <a:pPr>
                <a:defRPr/>
              </a:pPr>
              <a:t>24</a:t>
            </a:fld>
            <a:endParaRPr lang="en-US" dirty="0"/>
          </a:p>
        </p:txBody>
      </p:sp>
      <p:sp>
        <p:nvSpPr>
          <p:cNvPr id="3482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3482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prstTxWarp prst="textNoShape">
              <a:avLst/>
            </a:prstTxWarp>
          </a:bodyPr>
          <a:lstStyle/>
          <a:p>
            <a:endParaRPr lang="en-US"/>
          </a:p>
        </p:txBody>
      </p:sp>
      <p:graphicFrame>
        <p:nvGraphicFramePr>
          <p:cNvPr id="10" name="Diagram 9"/>
          <p:cNvGraphicFramePr/>
          <p:nvPr>
            <p:extLst>
              <p:ext uri="{D42A27DB-BD31-4B8C-83A1-F6EECF244321}">
                <p14:modId xmlns:p14="http://schemas.microsoft.com/office/powerpoint/2010/main" val="875267269"/>
              </p:ext>
            </p:extLst>
          </p:nvPr>
        </p:nvGraphicFramePr>
        <p:xfrm>
          <a:off x="2065867" y="2971800"/>
          <a:ext cx="5757333" cy="2743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9" name="Group 8"/>
          <p:cNvGrpSpPr/>
          <p:nvPr/>
        </p:nvGrpSpPr>
        <p:grpSpPr>
          <a:xfrm>
            <a:off x="7543800" y="6248400"/>
            <a:ext cx="1257300" cy="388937"/>
            <a:chOff x="7686675" y="6392863"/>
            <a:chExt cx="1257300" cy="388937"/>
          </a:xfrm>
        </p:grpSpPr>
        <p:pic>
          <p:nvPicPr>
            <p:cNvPr id="11" name="Picture 16" descr="C:\Solutions\Artwork\Chglogo.tif"/>
            <p:cNvPicPr>
              <a:picLocks noChangeAspect="1" noChangeArrowheads="1"/>
            </p:cNvPicPr>
            <p:nvPr/>
          </p:nvPicPr>
          <p:blipFill>
            <a:blip r:embed="rId8"/>
            <a:srcRect/>
            <a:stretch>
              <a:fillRect/>
            </a:stretch>
          </p:blipFill>
          <p:spPr bwMode="auto">
            <a:xfrm>
              <a:off x="7686675" y="6392863"/>
              <a:ext cx="327025" cy="388937"/>
            </a:xfrm>
            <a:prstGeom prst="rect">
              <a:avLst/>
            </a:prstGeom>
            <a:noFill/>
          </p:spPr>
        </p:pic>
        <p:pic>
          <p:nvPicPr>
            <p:cNvPr id="12" name="Picture 17" descr="C:\Solutions\Artwork\Solured.jpg"/>
            <p:cNvPicPr>
              <a:picLocks noChangeAspect="1" noChangeArrowheads="1"/>
            </p:cNvPicPr>
            <p:nvPr/>
          </p:nvPicPr>
          <p:blipFill>
            <a:blip r:embed="rId9"/>
            <a:srcRect/>
            <a:stretch>
              <a:fillRect/>
            </a:stretch>
          </p:blipFill>
          <p:spPr bwMode="auto">
            <a:xfrm rot="10800000" flipH="1" flipV="1">
              <a:off x="8013700" y="6392863"/>
              <a:ext cx="930275" cy="85725"/>
            </a:xfrm>
            <a:prstGeom prst="rect">
              <a:avLst/>
            </a:prstGeom>
            <a:noFill/>
          </p:spPr>
        </p:pic>
      </p:gr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7"/>
          <p:cNvSpPr>
            <a:spLocks noGrp="1"/>
          </p:cNvSpPr>
          <p:nvPr>
            <p:ph type="title"/>
          </p:nvPr>
        </p:nvSpPr>
        <p:spPr>
          <a:xfrm>
            <a:off x="457200" y="0"/>
            <a:ext cx="8229600" cy="838200"/>
          </a:xfrm>
        </p:spPr>
        <p:txBody>
          <a:bodyPr/>
          <a:lstStyle/>
          <a:p>
            <a:r>
              <a:rPr lang="en-US" sz="3200" dirty="0">
                <a:solidFill>
                  <a:srgbClr val="C00000"/>
                </a:solidFill>
              </a:rPr>
              <a:t>Detailed Design – Roles</a:t>
            </a:r>
            <a:endParaRPr lang="en-US" sz="3200" dirty="0"/>
          </a:p>
        </p:txBody>
      </p:sp>
      <p:sp>
        <p:nvSpPr>
          <p:cNvPr id="54275" name="Content Placeholder 8"/>
          <p:cNvSpPr>
            <a:spLocks noGrp="1"/>
          </p:cNvSpPr>
          <p:nvPr>
            <p:ph sz="half" idx="2"/>
          </p:nvPr>
        </p:nvSpPr>
        <p:spPr>
          <a:xfrm>
            <a:off x="4648200" y="1143000"/>
            <a:ext cx="4038600" cy="4525963"/>
          </a:xfrm>
        </p:spPr>
        <p:txBody>
          <a:bodyPr>
            <a:normAutofit fontScale="92500" lnSpcReduction="10000"/>
          </a:bodyPr>
          <a:lstStyle/>
          <a:p>
            <a:pPr>
              <a:lnSpc>
                <a:spcPct val="90000"/>
              </a:lnSpc>
              <a:buFont typeface="Arial"/>
              <a:buChar char="•"/>
            </a:pPr>
            <a:r>
              <a:rPr lang="en-US" sz="2000" dirty="0"/>
              <a:t>Define key tasks, responsibilities and decisions for different roles</a:t>
            </a:r>
          </a:p>
          <a:p>
            <a:pPr lvl="1">
              <a:lnSpc>
                <a:spcPct val="90000"/>
              </a:lnSpc>
              <a:buFont typeface="Arial"/>
              <a:buChar char="•"/>
            </a:pPr>
            <a:endParaRPr lang="en-US" sz="2000" dirty="0"/>
          </a:p>
          <a:p>
            <a:pPr>
              <a:lnSpc>
                <a:spcPct val="90000"/>
              </a:lnSpc>
              <a:buFont typeface="Arial"/>
              <a:buChar char="•"/>
            </a:pPr>
            <a:r>
              <a:rPr lang="en-US" sz="2000" dirty="0"/>
              <a:t>Define levels of involvement in different decisions</a:t>
            </a:r>
          </a:p>
          <a:p>
            <a:pPr>
              <a:lnSpc>
                <a:spcPct val="90000"/>
              </a:lnSpc>
              <a:buFont typeface="Arial"/>
              <a:buChar char="•"/>
            </a:pPr>
            <a:endParaRPr lang="en-US" sz="2000" dirty="0"/>
          </a:p>
          <a:p>
            <a:pPr>
              <a:lnSpc>
                <a:spcPct val="90000"/>
              </a:lnSpc>
              <a:buFont typeface="Arial"/>
              <a:buChar char="•"/>
            </a:pPr>
            <a:r>
              <a:rPr lang="en-US" sz="2000" dirty="0"/>
              <a:t>Define governance roles and processes </a:t>
            </a:r>
          </a:p>
          <a:p>
            <a:pPr lvl="1">
              <a:lnSpc>
                <a:spcPct val="90000"/>
              </a:lnSpc>
              <a:buFont typeface="Arial"/>
              <a:buChar char="•"/>
            </a:pPr>
            <a:endParaRPr lang="en-US" sz="2000" dirty="0"/>
          </a:p>
          <a:p>
            <a:pPr>
              <a:lnSpc>
                <a:spcPct val="90000"/>
              </a:lnSpc>
              <a:buFont typeface="Arial"/>
              <a:buChar char="•"/>
            </a:pPr>
            <a:r>
              <a:rPr lang="en-US" sz="2000" dirty="0"/>
              <a:t>Define “hand-offs”…what information/material needs to be passed and what are the specifications</a:t>
            </a:r>
          </a:p>
          <a:p>
            <a:pPr lvl="1">
              <a:lnSpc>
                <a:spcPct val="90000"/>
              </a:lnSpc>
            </a:pPr>
            <a:r>
              <a:rPr lang="en-US" sz="1800" dirty="0"/>
              <a:t>Within the work group</a:t>
            </a:r>
          </a:p>
          <a:p>
            <a:pPr lvl="1">
              <a:lnSpc>
                <a:spcPct val="90000"/>
              </a:lnSpc>
            </a:pPr>
            <a:r>
              <a:rPr lang="en-US" sz="1800" dirty="0"/>
              <a:t>With other work groups and stakeholders</a:t>
            </a:r>
          </a:p>
        </p:txBody>
      </p:sp>
      <p:sp>
        <p:nvSpPr>
          <p:cNvPr id="7" name="Slide Number Placeholder 6"/>
          <p:cNvSpPr>
            <a:spLocks noGrp="1"/>
          </p:cNvSpPr>
          <p:nvPr>
            <p:ph type="sldNum" sz="quarter" idx="12"/>
          </p:nvPr>
        </p:nvSpPr>
        <p:spPr>
          <a:xfrm>
            <a:off x="8610600" y="6356350"/>
            <a:ext cx="561975" cy="365125"/>
          </a:xfrm>
        </p:spPr>
        <p:txBody>
          <a:bodyPr/>
          <a:lstStyle/>
          <a:p>
            <a:pPr>
              <a:defRPr/>
            </a:pPr>
            <a:fld id="{43C92C40-337B-5645-85C8-3FBFFD73597F}" type="slidenum">
              <a:rPr lang="en-US" smtClean="0"/>
              <a:pPr>
                <a:defRPr/>
              </a:pPr>
              <a:t>25</a:t>
            </a:fld>
            <a:endParaRPr lang="en-US" dirty="0"/>
          </a:p>
        </p:txBody>
      </p:sp>
      <p:pic>
        <p:nvPicPr>
          <p:cNvPr id="54277" name="Content Placeholder 9" descr="Detailed design.jpg"/>
          <p:cNvPicPr>
            <a:picLocks noGrp="1" noChangeAspect="1"/>
          </p:cNvPicPr>
          <p:nvPr>
            <p:ph sz="quarter" idx="13"/>
          </p:nvPr>
        </p:nvPicPr>
        <p:blipFill>
          <a:blip r:embed="rId2"/>
          <a:srcRect l="151" r="151"/>
          <a:stretch>
            <a:fillRect/>
          </a:stretch>
        </p:blipFill>
        <p:spPr>
          <a:xfrm>
            <a:off x="381000" y="1066800"/>
            <a:ext cx="4041648" cy="4526280"/>
          </a:xfrm>
        </p:spPr>
      </p:pic>
      <p:sp>
        <p:nvSpPr>
          <p:cNvPr id="6"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8" name="Group 7"/>
          <p:cNvGrpSpPr/>
          <p:nvPr/>
        </p:nvGrpSpPr>
        <p:grpSpPr>
          <a:xfrm>
            <a:off x="7543800" y="6248400"/>
            <a:ext cx="1257300" cy="388937"/>
            <a:chOff x="7686675" y="6392863"/>
            <a:chExt cx="1257300" cy="388937"/>
          </a:xfrm>
        </p:grpSpPr>
        <p:pic>
          <p:nvPicPr>
            <p:cNvPr id="9"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0"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457200" y="76200"/>
            <a:ext cx="8229600" cy="715962"/>
          </a:xfrm>
        </p:spPr>
        <p:txBody>
          <a:bodyPr lIns="90488" tIns="44450" rIns="90488" bIns="44450" anchor="b"/>
          <a:lstStyle/>
          <a:p>
            <a:r>
              <a:rPr lang="en-US" sz="3200" dirty="0">
                <a:solidFill>
                  <a:srgbClr val="C00000"/>
                </a:solidFill>
              </a:rPr>
              <a:t>CAIRO Responsibility Charting</a:t>
            </a:r>
          </a:p>
        </p:txBody>
      </p:sp>
      <p:sp>
        <p:nvSpPr>
          <p:cNvPr id="14" name="Slide Number Placeholder 4"/>
          <p:cNvSpPr>
            <a:spLocks noGrp="1"/>
          </p:cNvSpPr>
          <p:nvPr>
            <p:ph type="sldNum" sz="quarter" idx="12"/>
          </p:nvPr>
        </p:nvSpPr>
        <p:spPr>
          <a:xfrm>
            <a:off x="8610600" y="6248400"/>
            <a:ext cx="457200" cy="365125"/>
          </a:xfrm>
          <a:prstGeom prst="rect">
            <a:avLst/>
          </a:prstGeom>
        </p:spPr>
        <p:txBody>
          <a:bodyPr/>
          <a:lstStyle/>
          <a:p>
            <a:pPr>
              <a:defRPr/>
            </a:pPr>
            <a:endParaRPr lang="en-US" dirty="0"/>
          </a:p>
          <a:p>
            <a:pPr>
              <a:defRPr/>
            </a:pPr>
            <a:fld id="{7ED0624B-D662-7045-BEDB-165F7485E199}" type="slidenum">
              <a:rPr lang="en-US" smtClean="0"/>
              <a:pPr>
                <a:defRPr/>
              </a:pPr>
              <a:t>26</a:t>
            </a:fld>
            <a:endParaRPr lang="en-US" dirty="0"/>
          </a:p>
        </p:txBody>
      </p:sp>
      <p:sp>
        <p:nvSpPr>
          <p:cNvPr id="56323" name="Rectangle 2"/>
          <p:cNvSpPr>
            <a:spLocks noChangeArrowheads="1"/>
          </p:cNvSpPr>
          <p:nvPr/>
        </p:nvSpPr>
        <p:spPr bwMode="auto">
          <a:xfrm>
            <a:off x="1376363" y="5108583"/>
            <a:ext cx="19050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56324" name="Rectangle 3"/>
          <p:cNvSpPr>
            <a:spLocks noChangeArrowheads="1"/>
          </p:cNvSpPr>
          <p:nvPr/>
        </p:nvSpPr>
        <p:spPr bwMode="auto">
          <a:xfrm>
            <a:off x="3814763" y="5108583"/>
            <a:ext cx="2895600"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53258" name="Rectangle 10"/>
          <p:cNvSpPr>
            <a:spLocks noChangeArrowheads="1"/>
          </p:cNvSpPr>
          <p:nvPr/>
        </p:nvSpPr>
        <p:spPr bwMode="auto">
          <a:xfrm>
            <a:off x="4267200" y="1117608"/>
            <a:ext cx="1800225" cy="582613"/>
          </a:xfrm>
          <a:prstGeom prst="rect">
            <a:avLst/>
          </a:prstGeom>
          <a:noFill/>
          <a:ln w="12700">
            <a:noFill/>
            <a:miter lim="800000"/>
            <a:headEnd/>
            <a:tailEnd/>
          </a:ln>
          <a:effectLst/>
        </p:spPr>
        <p:txBody>
          <a:bodyPr wrap="none" lIns="90488" tIns="44450" rIns="90488" bIns="44450">
            <a:spAutoFit/>
          </a:bodyPr>
          <a:lstStyle/>
          <a:p>
            <a:pPr>
              <a:defRPr/>
            </a:pPr>
            <a:r>
              <a:rPr lang="en-US" sz="3200" b="1" i="1" dirty="0">
                <a:solidFill>
                  <a:schemeClr val="accent2"/>
                </a:solidFill>
                <a:effectLst>
                  <a:outerShdw blurRad="38100" dist="38100" dir="2700000" algn="tl">
                    <a:srgbClr val="DDDDDD"/>
                  </a:outerShdw>
                </a:effectLst>
                <a:latin typeface="Arial" charset="0"/>
              </a:rPr>
              <a:t>C</a:t>
            </a:r>
            <a:r>
              <a:rPr lang="en-US" sz="3200" i="1" dirty="0">
                <a:effectLst>
                  <a:outerShdw blurRad="38100" dist="38100" dir="2700000" algn="tl">
                    <a:srgbClr val="DDDDDD"/>
                  </a:outerShdw>
                </a:effectLst>
                <a:latin typeface="Arial" charset="0"/>
              </a:rPr>
              <a:t> </a:t>
            </a:r>
            <a:r>
              <a:rPr lang="en-US" sz="3200" i="1" dirty="0">
                <a:latin typeface="Arial" charset="0"/>
              </a:rPr>
              <a:t> </a:t>
            </a:r>
            <a:r>
              <a:rPr lang="en-US" sz="3200" i="1" dirty="0" err="1">
                <a:latin typeface="Arial" charset="0"/>
              </a:rPr>
              <a:t>onsult</a:t>
            </a:r>
            <a:endParaRPr lang="en-US" sz="3200" i="1" dirty="0">
              <a:latin typeface="Arial" charset="0"/>
            </a:endParaRPr>
          </a:p>
        </p:txBody>
      </p:sp>
      <p:sp>
        <p:nvSpPr>
          <p:cNvPr id="53259" name="Rectangle 11"/>
          <p:cNvSpPr>
            <a:spLocks noChangeArrowheads="1"/>
          </p:cNvSpPr>
          <p:nvPr/>
        </p:nvSpPr>
        <p:spPr bwMode="auto">
          <a:xfrm>
            <a:off x="6543675" y="2565408"/>
            <a:ext cx="1958975" cy="582613"/>
          </a:xfrm>
          <a:prstGeom prst="rect">
            <a:avLst/>
          </a:prstGeom>
          <a:noFill/>
          <a:ln w="12700">
            <a:noFill/>
            <a:miter lim="800000"/>
            <a:headEnd/>
            <a:tailEnd/>
          </a:ln>
          <a:effectLst/>
        </p:spPr>
        <p:txBody>
          <a:bodyPr wrap="none" lIns="90488" tIns="44450" rIns="90488" bIns="44450">
            <a:spAutoFit/>
          </a:bodyPr>
          <a:lstStyle/>
          <a:p>
            <a:pPr>
              <a:defRPr/>
            </a:pPr>
            <a:r>
              <a:rPr lang="en-US" sz="3200" b="1" i="1" dirty="0">
                <a:solidFill>
                  <a:schemeClr val="accent2"/>
                </a:solidFill>
                <a:effectLst>
                  <a:outerShdw blurRad="38100" dist="38100" dir="2700000" algn="tl">
                    <a:srgbClr val="DDDDDD"/>
                  </a:outerShdw>
                </a:effectLst>
                <a:latin typeface="Arial" charset="0"/>
              </a:rPr>
              <a:t>A</a:t>
            </a:r>
            <a:r>
              <a:rPr lang="en-US" sz="3200" i="1" dirty="0">
                <a:effectLst>
                  <a:outerShdw blurRad="38100" dist="38100" dir="2700000" algn="tl">
                    <a:srgbClr val="DDDDDD"/>
                  </a:outerShdw>
                </a:effectLst>
                <a:latin typeface="Arial" charset="0"/>
              </a:rPr>
              <a:t> </a:t>
            </a:r>
            <a:r>
              <a:rPr lang="en-US" sz="3200" i="1" dirty="0">
                <a:latin typeface="Arial" charset="0"/>
              </a:rPr>
              <a:t> </a:t>
            </a:r>
            <a:r>
              <a:rPr lang="en-US" sz="3200" i="1" dirty="0" err="1">
                <a:latin typeface="Arial" charset="0"/>
              </a:rPr>
              <a:t>pprove</a:t>
            </a:r>
            <a:endParaRPr lang="en-US" sz="3200" i="1" dirty="0">
              <a:latin typeface="Arial" charset="0"/>
            </a:endParaRPr>
          </a:p>
        </p:txBody>
      </p:sp>
      <p:sp>
        <p:nvSpPr>
          <p:cNvPr id="53260" name="Rectangle 12"/>
          <p:cNvSpPr>
            <a:spLocks noChangeArrowheads="1"/>
          </p:cNvSpPr>
          <p:nvPr/>
        </p:nvSpPr>
        <p:spPr bwMode="auto">
          <a:xfrm>
            <a:off x="5859463" y="4897446"/>
            <a:ext cx="1571625" cy="582612"/>
          </a:xfrm>
          <a:prstGeom prst="rect">
            <a:avLst/>
          </a:prstGeom>
          <a:noFill/>
          <a:ln w="12700">
            <a:noFill/>
            <a:miter lim="800000"/>
            <a:headEnd/>
            <a:tailEnd/>
          </a:ln>
          <a:effectLst/>
        </p:spPr>
        <p:txBody>
          <a:bodyPr wrap="none" lIns="90488" tIns="44450" rIns="90488" bIns="44450">
            <a:spAutoFit/>
          </a:bodyPr>
          <a:lstStyle/>
          <a:p>
            <a:pPr>
              <a:defRPr/>
            </a:pPr>
            <a:r>
              <a:rPr lang="en-US" sz="3200" b="1" i="1" dirty="0">
                <a:solidFill>
                  <a:schemeClr val="accent2"/>
                </a:solidFill>
                <a:effectLst>
                  <a:outerShdw blurRad="38100" dist="38100" dir="2700000" algn="tl">
                    <a:srgbClr val="DDDDDD"/>
                  </a:outerShdw>
                </a:effectLst>
                <a:latin typeface="Arial" charset="0"/>
              </a:rPr>
              <a:t>I</a:t>
            </a:r>
            <a:r>
              <a:rPr lang="en-US" sz="3200" i="1" dirty="0">
                <a:effectLst>
                  <a:outerShdw blurRad="38100" dist="38100" dir="2700000" algn="tl">
                    <a:srgbClr val="DDDDDD"/>
                  </a:outerShdw>
                </a:effectLst>
                <a:latin typeface="Arial" charset="0"/>
              </a:rPr>
              <a:t> </a:t>
            </a:r>
            <a:r>
              <a:rPr lang="en-US" sz="3200" i="1" dirty="0">
                <a:latin typeface="Arial" charset="0"/>
              </a:rPr>
              <a:t> </a:t>
            </a:r>
            <a:r>
              <a:rPr lang="en-US" sz="3200" i="1" dirty="0" err="1">
                <a:latin typeface="Arial" charset="0"/>
              </a:rPr>
              <a:t>nform</a:t>
            </a:r>
            <a:endParaRPr lang="en-US" sz="3200" i="1" dirty="0">
              <a:latin typeface="Arial" charset="0"/>
            </a:endParaRPr>
          </a:p>
        </p:txBody>
      </p:sp>
      <p:sp>
        <p:nvSpPr>
          <p:cNvPr id="53261" name="Rectangle 13"/>
          <p:cNvSpPr>
            <a:spLocks noChangeArrowheads="1"/>
          </p:cNvSpPr>
          <p:nvPr/>
        </p:nvSpPr>
        <p:spPr bwMode="auto">
          <a:xfrm>
            <a:off x="2673350" y="4883158"/>
            <a:ext cx="2665413" cy="582613"/>
          </a:xfrm>
          <a:prstGeom prst="rect">
            <a:avLst/>
          </a:prstGeom>
          <a:noFill/>
          <a:ln w="12700">
            <a:noFill/>
            <a:miter lim="800000"/>
            <a:headEnd/>
            <a:tailEnd/>
          </a:ln>
          <a:effectLst/>
        </p:spPr>
        <p:txBody>
          <a:bodyPr wrap="none" lIns="90488" tIns="44450" rIns="90488" bIns="44450">
            <a:spAutoFit/>
          </a:bodyPr>
          <a:lstStyle/>
          <a:p>
            <a:pPr>
              <a:defRPr/>
            </a:pPr>
            <a:r>
              <a:rPr lang="en-US" sz="3200" b="1" i="1" dirty="0">
                <a:solidFill>
                  <a:schemeClr val="accent2"/>
                </a:solidFill>
                <a:effectLst>
                  <a:outerShdw blurRad="38100" dist="38100" dir="2700000" algn="tl">
                    <a:srgbClr val="DDDDDD"/>
                  </a:outerShdw>
                </a:effectLst>
                <a:latin typeface="Arial" charset="0"/>
              </a:rPr>
              <a:t>R</a:t>
            </a:r>
            <a:r>
              <a:rPr lang="en-US" sz="3200" i="1" dirty="0">
                <a:effectLst>
                  <a:outerShdw blurRad="38100" dist="38100" dir="2700000" algn="tl">
                    <a:srgbClr val="DDDDDD"/>
                  </a:outerShdw>
                </a:effectLst>
                <a:latin typeface="Arial" charset="0"/>
              </a:rPr>
              <a:t> </a:t>
            </a:r>
            <a:r>
              <a:rPr lang="en-US" sz="3200" i="1" dirty="0">
                <a:latin typeface="Arial" charset="0"/>
              </a:rPr>
              <a:t> </a:t>
            </a:r>
            <a:r>
              <a:rPr lang="en-US" sz="3200" i="1" dirty="0" err="1">
                <a:latin typeface="Arial" charset="0"/>
              </a:rPr>
              <a:t>esponsible</a:t>
            </a:r>
            <a:endParaRPr lang="en-US" sz="3200" i="1" dirty="0">
              <a:latin typeface="Arial" charset="0"/>
            </a:endParaRPr>
          </a:p>
        </p:txBody>
      </p:sp>
      <p:sp>
        <p:nvSpPr>
          <p:cNvPr id="53262" name="Rectangle 14"/>
          <p:cNvSpPr>
            <a:spLocks noChangeArrowheads="1"/>
          </p:cNvSpPr>
          <p:nvPr/>
        </p:nvSpPr>
        <p:spPr bwMode="auto">
          <a:xfrm>
            <a:off x="1149350" y="2673358"/>
            <a:ext cx="1298575" cy="582613"/>
          </a:xfrm>
          <a:prstGeom prst="rect">
            <a:avLst/>
          </a:prstGeom>
          <a:noFill/>
          <a:ln w="12700">
            <a:noFill/>
            <a:miter lim="800000"/>
            <a:headEnd/>
            <a:tailEnd/>
          </a:ln>
          <a:effectLst/>
        </p:spPr>
        <p:txBody>
          <a:bodyPr wrap="none" lIns="90488" tIns="44450" rIns="90488" bIns="44450">
            <a:spAutoFit/>
          </a:bodyPr>
          <a:lstStyle/>
          <a:p>
            <a:pPr>
              <a:defRPr/>
            </a:pPr>
            <a:r>
              <a:rPr lang="en-US" sz="3200" i="1" dirty="0" err="1">
                <a:latin typeface="Arial" charset="0"/>
              </a:rPr>
              <a:t>zer</a:t>
            </a:r>
            <a:r>
              <a:rPr lang="en-US" sz="3200" i="1" dirty="0">
                <a:latin typeface="Arial" charset="0"/>
              </a:rPr>
              <a:t> </a:t>
            </a:r>
            <a:r>
              <a:rPr lang="en-US" sz="3200" i="1" dirty="0">
                <a:effectLst>
                  <a:outerShdw blurRad="38100" dist="38100" dir="2700000" algn="tl">
                    <a:srgbClr val="DDDDDD"/>
                  </a:outerShdw>
                </a:effectLst>
                <a:latin typeface="Arial" charset="0"/>
              </a:rPr>
              <a:t> </a:t>
            </a:r>
            <a:r>
              <a:rPr lang="en-US" sz="3200" b="1" i="1" dirty="0">
                <a:solidFill>
                  <a:schemeClr val="accent2"/>
                </a:solidFill>
                <a:effectLst>
                  <a:outerShdw blurRad="38100" dist="38100" dir="2700000" algn="tl">
                    <a:srgbClr val="DDDDDD"/>
                  </a:outerShdw>
                </a:effectLst>
                <a:latin typeface="Arial" charset="0"/>
              </a:rPr>
              <a:t>O</a:t>
            </a:r>
          </a:p>
        </p:txBody>
      </p:sp>
      <p:sp>
        <p:nvSpPr>
          <p:cNvPr id="34829" name="AutoShape 16"/>
          <p:cNvSpPr>
            <a:spLocks noChangeArrowheads="1"/>
          </p:cNvSpPr>
          <p:nvPr/>
        </p:nvSpPr>
        <p:spPr bwMode="auto">
          <a:xfrm>
            <a:off x="2673350" y="1651008"/>
            <a:ext cx="3651250" cy="3232150"/>
          </a:xfrm>
          <a:prstGeom prst="pentagon">
            <a:avLst/>
          </a:prstGeom>
          <a:solidFill>
            <a:schemeClr val="tx2">
              <a:lumMod val="40000"/>
              <a:lumOff val="60000"/>
            </a:schemeClr>
          </a:solidFill>
          <a:ln w="9525">
            <a:solidFill>
              <a:schemeClr val="tx1"/>
            </a:solidFill>
            <a:miter lim="800000"/>
            <a:headEnd/>
            <a:tailEnd/>
          </a:ln>
        </p:spPr>
        <p:txBody>
          <a:bodyPr wrap="none" anchor="ctr"/>
          <a:lstStyle/>
          <a:p>
            <a:pPr>
              <a:defRPr/>
            </a:pPr>
            <a:endParaRPr lang="en-US"/>
          </a:p>
        </p:txBody>
      </p:sp>
      <p:sp>
        <p:nvSpPr>
          <p:cNvPr id="56331" name="Text Box 17"/>
          <p:cNvSpPr txBox="1">
            <a:spLocks noChangeArrowheads="1"/>
          </p:cNvSpPr>
          <p:nvPr/>
        </p:nvSpPr>
        <p:spPr bwMode="auto">
          <a:xfrm>
            <a:off x="3200400" y="2946408"/>
            <a:ext cx="25781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solidFill>
                  <a:schemeClr val="bg1"/>
                </a:solidFill>
                <a:latin typeface="Arial" charset="0"/>
              </a:rPr>
              <a:t>CAIRO</a:t>
            </a:r>
          </a:p>
        </p:txBody>
      </p:sp>
      <p:sp>
        <p:nvSpPr>
          <p:cNvPr id="13" name="TextBox 12"/>
          <p:cNvSpPr txBox="1"/>
          <p:nvPr/>
        </p:nvSpPr>
        <p:spPr>
          <a:xfrm>
            <a:off x="1604437" y="5643038"/>
            <a:ext cx="7061200" cy="461665"/>
          </a:xfrm>
          <a:prstGeom prst="rect">
            <a:avLst/>
          </a:prstGeom>
          <a:noFill/>
        </p:spPr>
        <p:txBody>
          <a:bodyPr wrap="square" rtlCol="0">
            <a:spAutoFit/>
          </a:bodyPr>
          <a:lstStyle/>
          <a:p>
            <a:r>
              <a:rPr lang="en-US" dirty="0">
                <a:latin typeface="+mn-lt"/>
              </a:rPr>
              <a:t>….is critical for clarifying governance responsibilities</a:t>
            </a:r>
          </a:p>
        </p:txBody>
      </p:sp>
      <p:sp>
        <p:nvSpPr>
          <p:cNvPr id="15"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6" name="Group 15"/>
          <p:cNvGrpSpPr/>
          <p:nvPr/>
        </p:nvGrpSpPr>
        <p:grpSpPr>
          <a:xfrm>
            <a:off x="7543800" y="6248400"/>
            <a:ext cx="1257300" cy="388937"/>
            <a:chOff x="7686675" y="6392863"/>
            <a:chExt cx="1257300" cy="388937"/>
          </a:xfrm>
        </p:grpSpPr>
        <p:pic>
          <p:nvPicPr>
            <p:cNvPr id="17"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8"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868362"/>
          </a:xfrm>
        </p:spPr>
        <p:txBody>
          <a:bodyPr/>
          <a:lstStyle/>
          <a:p>
            <a:r>
              <a:rPr lang="en-US" sz="3200" dirty="0">
                <a:solidFill>
                  <a:srgbClr val="C00000"/>
                </a:solidFill>
              </a:rPr>
              <a:t>Some Tools for Information/Process Flow</a:t>
            </a:r>
          </a:p>
        </p:txBody>
      </p:sp>
      <p:sp>
        <p:nvSpPr>
          <p:cNvPr id="6" name="Slide Number Placeholder 5"/>
          <p:cNvSpPr>
            <a:spLocks noGrp="1"/>
          </p:cNvSpPr>
          <p:nvPr>
            <p:ph type="sldNum" sz="quarter" idx="12"/>
          </p:nvPr>
        </p:nvSpPr>
        <p:spPr>
          <a:xfrm>
            <a:off x="8534400" y="6248400"/>
            <a:ext cx="533400" cy="365125"/>
          </a:xfrm>
        </p:spPr>
        <p:txBody>
          <a:bodyPr/>
          <a:lstStyle/>
          <a:p>
            <a:pPr>
              <a:defRPr/>
            </a:pPr>
            <a:endParaRPr lang="en-US" dirty="0"/>
          </a:p>
          <a:p>
            <a:pPr>
              <a:defRPr/>
            </a:pPr>
            <a:r>
              <a:rPr lang="en-US" dirty="0"/>
              <a:t> </a:t>
            </a:r>
            <a:fld id="{87F4BB1C-8B2C-C64F-9D8E-C85E624F9274}" type="slidenum">
              <a:rPr lang="en-US"/>
              <a:pPr>
                <a:defRPr/>
              </a:pPr>
              <a:t>27</a:t>
            </a:fld>
            <a:endParaRPr lang="en-US" dirty="0"/>
          </a:p>
        </p:txBody>
      </p:sp>
      <p:pic>
        <p:nvPicPr>
          <p:cNvPr id="64516" name="Picture 26" descr="slide22.jpg"/>
          <p:cNvPicPr>
            <a:picLocks noChangeAspect="1"/>
          </p:cNvPicPr>
          <p:nvPr/>
        </p:nvPicPr>
        <p:blipFill>
          <a:blip r:embed="rId2"/>
          <a:srcRect/>
          <a:stretch>
            <a:fillRect/>
          </a:stretch>
        </p:blipFill>
        <p:spPr bwMode="auto">
          <a:xfrm>
            <a:off x="609600" y="1219200"/>
            <a:ext cx="7848600" cy="4760913"/>
          </a:xfrm>
          <a:prstGeom prst="rect">
            <a:avLst/>
          </a:prstGeom>
          <a:noFill/>
          <a:ln w="9525">
            <a:noFill/>
            <a:miter lim="800000"/>
            <a:headEnd/>
            <a:tailEnd/>
          </a:ln>
        </p:spPr>
      </p:pic>
      <p:sp>
        <p:nvSpPr>
          <p:cNvPr id="5"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7" name="Group 6"/>
          <p:cNvGrpSpPr/>
          <p:nvPr/>
        </p:nvGrpSpPr>
        <p:grpSpPr>
          <a:xfrm>
            <a:off x="7543800" y="6248400"/>
            <a:ext cx="1257300" cy="388937"/>
            <a:chOff x="7686675" y="6392863"/>
            <a:chExt cx="1257300" cy="388937"/>
          </a:xfrm>
        </p:grpSpPr>
        <p:pic>
          <p:nvPicPr>
            <p:cNvPr id="8"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9"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457200"/>
            <a:ext cx="8686800" cy="725488"/>
          </a:xfrm>
        </p:spPr>
        <p:txBody>
          <a:bodyPr/>
          <a:lstStyle/>
          <a:p>
            <a:r>
              <a:rPr lang="en-US" sz="2800">
                <a:solidFill>
                  <a:srgbClr val="C00000"/>
                </a:solidFill>
              </a:rPr>
              <a:t>All Organizations Require Integrative Mechanisms</a:t>
            </a:r>
          </a:p>
        </p:txBody>
      </p:sp>
      <p:sp>
        <p:nvSpPr>
          <p:cNvPr id="8" name="Slide Number Placeholder 5"/>
          <p:cNvSpPr>
            <a:spLocks noGrp="1"/>
          </p:cNvSpPr>
          <p:nvPr>
            <p:ph type="sldNum" sz="quarter" idx="12"/>
          </p:nvPr>
        </p:nvSpPr>
        <p:spPr>
          <a:xfrm>
            <a:off x="8610600" y="6248400"/>
            <a:ext cx="457200" cy="365125"/>
          </a:xfrm>
          <a:prstGeom prst="rect">
            <a:avLst/>
          </a:prstGeom>
        </p:spPr>
        <p:txBody>
          <a:bodyPr/>
          <a:lstStyle/>
          <a:p>
            <a:pPr>
              <a:defRPr/>
            </a:pPr>
            <a:endParaRPr lang="en-US" dirty="0"/>
          </a:p>
          <a:p>
            <a:pPr>
              <a:defRPr/>
            </a:pPr>
            <a:fld id="{87F4BB1C-8B2C-C64F-9D8E-C85E624F9274}" type="slidenum">
              <a:rPr lang="en-US" smtClean="0"/>
              <a:pPr>
                <a:defRPr/>
              </a:pPr>
              <a:t>28</a:t>
            </a:fld>
            <a:endParaRPr lang="en-US" dirty="0"/>
          </a:p>
        </p:txBody>
      </p:sp>
      <p:sp>
        <p:nvSpPr>
          <p:cNvPr id="38918" name="Rectangle 3"/>
          <p:cNvSpPr>
            <a:spLocks noChangeArrowheads="1"/>
          </p:cNvSpPr>
          <p:nvPr/>
        </p:nvSpPr>
        <p:spPr bwMode="auto">
          <a:xfrm>
            <a:off x="990600" y="1524000"/>
            <a:ext cx="2743200" cy="1828800"/>
          </a:xfrm>
          <a:prstGeom prst="rect">
            <a:avLst/>
          </a:prstGeom>
          <a:solidFill>
            <a:schemeClr val="accent1">
              <a:lumMod val="60000"/>
              <a:lumOff val="40000"/>
              <a:alpha val="50195"/>
            </a:schemeClr>
          </a:solidFill>
          <a:ln w="9525">
            <a:solidFill>
              <a:schemeClr val="tx1"/>
            </a:solidFill>
            <a:miter lim="800000"/>
            <a:headEnd/>
            <a:tailEnd/>
          </a:ln>
        </p:spPr>
        <p:txBody>
          <a:bodyPr wrap="none" anchor="ctr">
            <a:prstTxWarp prst="textNoShape">
              <a:avLst/>
            </a:prstTxWarp>
          </a:bodyPr>
          <a:lstStyle/>
          <a:p>
            <a:r>
              <a:rPr lang="en-US" sz="1600" b="1" dirty="0">
                <a:solidFill>
                  <a:srgbClr val="C00000"/>
                </a:solidFill>
                <a:latin typeface="Arial" charset="0"/>
              </a:rPr>
              <a:t>Organizational  Processes</a:t>
            </a:r>
          </a:p>
          <a:p>
            <a:pPr>
              <a:buFontTx/>
              <a:buChar char="•"/>
            </a:pPr>
            <a:r>
              <a:rPr lang="en-US" sz="1400" dirty="0">
                <a:latin typeface="Arial" charset="0"/>
              </a:rPr>
              <a:t>  Standards/Procedures</a:t>
            </a:r>
          </a:p>
          <a:p>
            <a:pPr>
              <a:buFontTx/>
              <a:buChar char="•"/>
            </a:pPr>
            <a:r>
              <a:rPr lang="en-US" sz="1400" dirty="0">
                <a:latin typeface="Arial" charset="0"/>
              </a:rPr>
              <a:t>  Processes</a:t>
            </a:r>
          </a:p>
          <a:p>
            <a:pPr>
              <a:buFontTx/>
              <a:buChar char="•"/>
            </a:pPr>
            <a:r>
              <a:rPr lang="en-US" sz="1400" dirty="0">
                <a:latin typeface="Arial" charset="0"/>
              </a:rPr>
              <a:t>  Measures</a:t>
            </a:r>
          </a:p>
          <a:p>
            <a:pPr>
              <a:buFontTx/>
              <a:buChar char="•"/>
            </a:pPr>
            <a:r>
              <a:rPr lang="en-US" sz="1400" dirty="0">
                <a:latin typeface="Arial" charset="0"/>
              </a:rPr>
              <a:t>  Plans/Goals</a:t>
            </a:r>
          </a:p>
          <a:p>
            <a:pPr>
              <a:buFontTx/>
              <a:buChar char="•"/>
            </a:pPr>
            <a:r>
              <a:rPr lang="en-US" sz="1400" dirty="0">
                <a:latin typeface="Arial" charset="0"/>
              </a:rPr>
              <a:t>  Norms</a:t>
            </a:r>
          </a:p>
        </p:txBody>
      </p:sp>
      <p:sp>
        <p:nvSpPr>
          <p:cNvPr id="67588" name="Rectangle 4"/>
          <p:cNvSpPr>
            <a:spLocks noChangeArrowheads="1"/>
          </p:cNvSpPr>
          <p:nvPr/>
        </p:nvSpPr>
        <p:spPr bwMode="auto">
          <a:xfrm>
            <a:off x="4648200" y="1524000"/>
            <a:ext cx="2667000" cy="1828800"/>
          </a:xfrm>
          <a:prstGeom prst="rect">
            <a:avLst/>
          </a:prstGeom>
          <a:solidFill>
            <a:schemeClr val="accent1">
              <a:alpha val="50195"/>
            </a:schemeClr>
          </a:solidFill>
          <a:ln w="9525">
            <a:solidFill>
              <a:schemeClr val="tx1"/>
            </a:solidFill>
            <a:miter lim="800000"/>
            <a:headEnd/>
            <a:tailEnd/>
          </a:ln>
        </p:spPr>
        <p:txBody>
          <a:bodyPr wrap="none">
            <a:prstTxWarp prst="textNoShape">
              <a:avLst/>
            </a:prstTxWarp>
          </a:bodyPr>
          <a:lstStyle/>
          <a:p>
            <a:endParaRPr lang="en-US" sz="1600" b="1" dirty="0">
              <a:latin typeface="Arial" charset="0"/>
            </a:endParaRPr>
          </a:p>
          <a:p>
            <a:r>
              <a:rPr lang="en-US" sz="1600" b="1" dirty="0">
                <a:solidFill>
                  <a:srgbClr val="C00000"/>
                </a:solidFill>
                <a:latin typeface="Arial" charset="0"/>
              </a:rPr>
              <a:t>Lateral Integrating  Roles</a:t>
            </a:r>
          </a:p>
          <a:p>
            <a:pPr>
              <a:buFontTx/>
              <a:buChar char="•"/>
            </a:pPr>
            <a:r>
              <a:rPr lang="en-US" sz="1400" dirty="0">
                <a:latin typeface="Arial" charset="0"/>
              </a:rPr>
              <a:t>  Linking Roles</a:t>
            </a:r>
          </a:p>
          <a:p>
            <a:pPr>
              <a:buFontTx/>
              <a:buChar char="•"/>
            </a:pPr>
            <a:r>
              <a:rPr lang="en-US" sz="1400" dirty="0">
                <a:latin typeface="Arial" charset="0"/>
              </a:rPr>
              <a:t>  Mirror Organizations</a:t>
            </a:r>
          </a:p>
          <a:p>
            <a:pPr>
              <a:buFontTx/>
              <a:buChar char="•"/>
            </a:pPr>
            <a:r>
              <a:rPr lang="en-US" sz="1400" dirty="0">
                <a:latin typeface="Arial" charset="0"/>
              </a:rPr>
              <a:t>  Overlapping Membership</a:t>
            </a:r>
          </a:p>
        </p:txBody>
      </p:sp>
      <p:sp>
        <p:nvSpPr>
          <p:cNvPr id="67589" name="Rectangle 5"/>
          <p:cNvSpPr>
            <a:spLocks noChangeArrowheads="1"/>
          </p:cNvSpPr>
          <p:nvPr/>
        </p:nvSpPr>
        <p:spPr bwMode="auto">
          <a:xfrm>
            <a:off x="1524000" y="3962400"/>
            <a:ext cx="2895600" cy="1828800"/>
          </a:xfrm>
          <a:prstGeom prst="rect">
            <a:avLst/>
          </a:prstGeom>
          <a:solidFill>
            <a:schemeClr val="accent1">
              <a:alpha val="50195"/>
            </a:schemeClr>
          </a:solidFill>
          <a:ln w="9525">
            <a:solidFill>
              <a:schemeClr val="tx1"/>
            </a:solidFill>
            <a:miter lim="800000"/>
            <a:headEnd/>
            <a:tailEnd/>
          </a:ln>
        </p:spPr>
        <p:txBody>
          <a:bodyPr wrap="none" anchor="ctr">
            <a:prstTxWarp prst="textNoShape">
              <a:avLst/>
            </a:prstTxWarp>
          </a:bodyPr>
          <a:lstStyle/>
          <a:p>
            <a:r>
              <a:rPr lang="en-US" sz="1600" b="1" dirty="0">
                <a:solidFill>
                  <a:srgbClr val="C00000"/>
                </a:solidFill>
                <a:latin typeface="Arial" charset="0"/>
              </a:rPr>
              <a:t>Informal Lateral  Processes</a:t>
            </a:r>
          </a:p>
          <a:p>
            <a:pPr>
              <a:buFontTx/>
              <a:buChar char="•"/>
            </a:pPr>
            <a:r>
              <a:rPr lang="en-US" sz="1400" dirty="0">
                <a:latin typeface="Arial" charset="0"/>
              </a:rPr>
              <a:t>  Co-location</a:t>
            </a:r>
          </a:p>
          <a:p>
            <a:pPr>
              <a:buFontTx/>
              <a:buChar char="•"/>
            </a:pPr>
            <a:r>
              <a:rPr lang="en-US" sz="1400" dirty="0">
                <a:latin typeface="Arial" charset="0"/>
              </a:rPr>
              <a:t>  Networks</a:t>
            </a:r>
          </a:p>
          <a:p>
            <a:pPr>
              <a:buFontTx/>
              <a:buChar char="•"/>
            </a:pPr>
            <a:r>
              <a:rPr lang="en-US" sz="1400" dirty="0">
                <a:latin typeface="Arial" charset="0"/>
              </a:rPr>
              <a:t>  Rotation</a:t>
            </a:r>
          </a:p>
          <a:p>
            <a:pPr>
              <a:buFontTx/>
              <a:buChar char="•"/>
            </a:pPr>
            <a:r>
              <a:rPr lang="en-US" sz="1400" dirty="0">
                <a:latin typeface="Arial" charset="0"/>
              </a:rPr>
              <a:t>  Interdepartmental Events</a:t>
            </a:r>
          </a:p>
          <a:p>
            <a:pPr>
              <a:buFontTx/>
              <a:buChar char="•"/>
            </a:pPr>
            <a:r>
              <a:rPr lang="en-US" sz="1400" dirty="0">
                <a:latin typeface="Arial" charset="0"/>
              </a:rPr>
              <a:t>  Databases/IT Systems</a:t>
            </a:r>
          </a:p>
        </p:txBody>
      </p:sp>
      <p:sp>
        <p:nvSpPr>
          <p:cNvPr id="38921" name="Rectangle 6"/>
          <p:cNvSpPr>
            <a:spLocks noChangeArrowheads="1"/>
          </p:cNvSpPr>
          <p:nvPr/>
        </p:nvSpPr>
        <p:spPr bwMode="auto">
          <a:xfrm>
            <a:off x="5334000" y="3962400"/>
            <a:ext cx="2819400" cy="1828800"/>
          </a:xfrm>
          <a:prstGeom prst="rect">
            <a:avLst/>
          </a:prstGeom>
          <a:solidFill>
            <a:schemeClr val="accent1">
              <a:lumMod val="60000"/>
              <a:lumOff val="40000"/>
              <a:alpha val="50195"/>
            </a:schemeClr>
          </a:solidFill>
          <a:ln w="9525">
            <a:solidFill>
              <a:schemeClr val="tx1"/>
            </a:solidFill>
            <a:miter lim="800000"/>
            <a:headEnd/>
            <a:tailEnd/>
          </a:ln>
        </p:spPr>
        <p:txBody>
          <a:bodyPr wrap="none" tIns="91440" anchor="ctr">
            <a:prstTxWarp prst="textNoShape">
              <a:avLst/>
            </a:prstTxWarp>
          </a:bodyPr>
          <a:lstStyle/>
          <a:p>
            <a:r>
              <a:rPr lang="en-US" sz="1600" b="1" dirty="0">
                <a:solidFill>
                  <a:srgbClr val="C00000"/>
                </a:solidFill>
                <a:latin typeface="Arial" charset="0"/>
              </a:rPr>
              <a:t>Formal Roles &amp; Structures</a:t>
            </a:r>
          </a:p>
          <a:p>
            <a:pPr>
              <a:buFontTx/>
              <a:buChar char="•"/>
            </a:pPr>
            <a:r>
              <a:rPr lang="en-US" sz="1400" dirty="0">
                <a:latin typeface="Arial" charset="0"/>
              </a:rPr>
              <a:t>  Teams</a:t>
            </a:r>
          </a:p>
          <a:p>
            <a:pPr>
              <a:buFontTx/>
              <a:buChar char="•"/>
            </a:pPr>
            <a:r>
              <a:rPr lang="en-US" sz="1400" dirty="0">
                <a:latin typeface="Arial" charset="0"/>
              </a:rPr>
              <a:t>  Project/Product Managers</a:t>
            </a:r>
          </a:p>
          <a:p>
            <a:pPr>
              <a:buFontTx/>
              <a:buChar char="•"/>
            </a:pPr>
            <a:r>
              <a:rPr lang="en-US" sz="1400" dirty="0">
                <a:latin typeface="Arial" charset="0"/>
              </a:rPr>
              <a:t>  Committees</a:t>
            </a:r>
          </a:p>
          <a:p>
            <a:pPr>
              <a:buFontTx/>
              <a:buChar char="•"/>
            </a:pPr>
            <a:r>
              <a:rPr lang="en-US" sz="1400" dirty="0">
                <a:latin typeface="Arial" charset="0"/>
              </a:rPr>
              <a:t>  Centers of Excellence</a:t>
            </a:r>
          </a:p>
        </p:txBody>
      </p:sp>
      <p:sp>
        <p:nvSpPr>
          <p:cNvPr id="9"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10" name="Group 9"/>
          <p:cNvGrpSpPr/>
          <p:nvPr/>
        </p:nvGrpSpPr>
        <p:grpSpPr>
          <a:xfrm>
            <a:off x="7543800" y="6248400"/>
            <a:ext cx="1257300" cy="388937"/>
            <a:chOff x="7686675" y="6392863"/>
            <a:chExt cx="1257300" cy="388937"/>
          </a:xfrm>
        </p:grpSpPr>
        <p:pic>
          <p:nvPicPr>
            <p:cNvPr id="11" name="Picture 16" descr="C:\Solutions\Artwork\Chglogo.tif"/>
            <p:cNvPicPr>
              <a:picLocks noChangeAspect="1" noChangeArrowheads="1"/>
            </p:cNvPicPr>
            <p:nvPr/>
          </p:nvPicPr>
          <p:blipFill>
            <a:blip r:embed="rId2"/>
            <a:srcRect/>
            <a:stretch>
              <a:fillRect/>
            </a:stretch>
          </p:blipFill>
          <p:spPr bwMode="auto">
            <a:xfrm>
              <a:off x="7686675" y="6392863"/>
              <a:ext cx="327025" cy="388937"/>
            </a:xfrm>
            <a:prstGeom prst="rect">
              <a:avLst/>
            </a:prstGeom>
            <a:noFill/>
          </p:spPr>
        </p:pic>
        <p:pic>
          <p:nvPicPr>
            <p:cNvPr id="12" name="Picture 17" descr="C:\Solutions\Artwork\Solured.jpg"/>
            <p:cNvPicPr>
              <a:picLocks noChangeAspect="1" noChangeArrowheads="1"/>
            </p:cNvPicPr>
            <p:nvPr/>
          </p:nvPicPr>
          <p:blipFill>
            <a:blip r:embed="rId3"/>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Grp="1" noChangeArrowheads="1"/>
          </p:cNvSpPr>
          <p:nvPr>
            <p:ph type="title"/>
          </p:nvPr>
        </p:nvSpPr>
        <p:spPr>
          <a:xfrm>
            <a:off x="457200" y="-609600"/>
            <a:ext cx="8229600" cy="1600200"/>
          </a:xfrm>
        </p:spPr>
        <p:txBody>
          <a:bodyPr/>
          <a:lstStyle/>
          <a:p>
            <a:r>
              <a:rPr lang="en-US" sz="3200" dirty="0">
                <a:solidFill>
                  <a:srgbClr val="C00000"/>
                </a:solidFill>
              </a:rPr>
              <a:t>Client Engagements</a:t>
            </a:r>
          </a:p>
        </p:txBody>
      </p:sp>
      <p:sp>
        <p:nvSpPr>
          <p:cNvPr id="7" name="Date Placeholder 3"/>
          <p:cNvSpPr>
            <a:spLocks noGrp="1"/>
          </p:cNvSpPr>
          <p:nvPr>
            <p:ph type="dt" sz="half" idx="10"/>
          </p:nvPr>
        </p:nvSpPr>
        <p:spPr>
          <a:xfrm>
            <a:off x="457200" y="6384925"/>
            <a:ext cx="3048000" cy="473075"/>
          </a:xfrm>
        </p:spPr>
        <p:txBody>
          <a:bodyPr/>
          <a:lstStyle/>
          <a:p>
            <a:pPr>
              <a:defRPr/>
            </a:pPr>
            <a:r>
              <a:rPr lang="en-US" sz="1000" dirty="0">
                <a:solidFill>
                  <a:schemeClr val="tx1"/>
                </a:solidFill>
                <a:latin typeface="+mn-lt"/>
              </a:rPr>
              <a:t>Reproduction not allowed without permission</a:t>
            </a:r>
          </a:p>
          <a:p>
            <a:pPr>
              <a:defRPr/>
            </a:pPr>
            <a:endParaRPr lang="en-US" dirty="0">
              <a:latin typeface="+mn-lt"/>
            </a:endParaRPr>
          </a:p>
        </p:txBody>
      </p:sp>
      <p:sp>
        <p:nvSpPr>
          <p:cNvPr id="18435" name="Slide Number Placeholder 4"/>
          <p:cNvSpPr>
            <a:spLocks noGrp="1"/>
          </p:cNvSpPr>
          <p:nvPr>
            <p:ph type="sldNum" sz="quarter" idx="12"/>
          </p:nvPr>
        </p:nvSpPr>
        <p:spPr>
          <a:noFill/>
        </p:spPr>
        <p:txBody>
          <a:bodyPr/>
          <a:lstStyle/>
          <a:p>
            <a:fld id="{2483CD9D-5813-425D-8917-F48433751D57}" type="slidenum">
              <a:rPr lang="en-US">
                <a:solidFill>
                  <a:schemeClr val="tx1"/>
                </a:solidFill>
              </a:rPr>
              <a:pPr/>
              <a:t>2</a:t>
            </a:fld>
            <a:endParaRPr lang="en-US" dirty="0">
              <a:solidFill>
                <a:schemeClr val="tx1"/>
              </a:solidFill>
            </a:endParaRPr>
          </a:p>
        </p:txBody>
      </p:sp>
      <p:pic>
        <p:nvPicPr>
          <p:cNvPr id="9" name="Picture 8" descr="nationwide_logo.png"/>
          <p:cNvPicPr>
            <a:picLocks noChangeAspect="1"/>
          </p:cNvPicPr>
          <p:nvPr/>
        </p:nvPicPr>
        <p:blipFill>
          <a:blip r:embed="rId4"/>
          <a:stretch>
            <a:fillRect/>
          </a:stretch>
        </p:blipFill>
        <p:spPr>
          <a:xfrm>
            <a:off x="1066800" y="1828800"/>
            <a:ext cx="1828800" cy="1219200"/>
          </a:xfrm>
          <a:prstGeom prst="rect">
            <a:avLst/>
          </a:prstGeom>
        </p:spPr>
      </p:pic>
      <p:pic>
        <p:nvPicPr>
          <p:cNvPr id="10" name="Picture 7" descr="eeslogo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752600"/>
            <a:ext cx="38862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descr="HONDAlogo"/>
          <p:cNvPicPr preferRelativeResize="0">
            <a:picLocks noChangeAspect="1" noChangeArrowheads="1"/>
          </p:cNvPicPr>
          <p:nvPr/>
        </p:nvPicPr>
        <p:blipFill>
          <a:blip r:embed="rId6" cstate="print"/>
          <a:srcRect/>
          <a:stretch>
            <a:fillRect/>
          </a:stretch>
        </p:blipFill>
        <p:spPr bwMode="auto">
          <a:xfrm>
            <a:off x="1905000" y="3429000"/>
            <a:ext cx="2133600" cy="511175"/>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104698642"/>
              </p:ext>
            </p:extLst>
          </p:nvPr>
        </p:nvGraphicFramePr>
        <p:xfrm>
          <a:off x="3234904" y="4856163"/>
          <a:ext cx="7246191" cy="1066800"/>
        </p:xfrm>
        <a:graphic>
          <a:graphicData uri="http://schemas.openxmlformats.org/presentationml/2006/ole">
            <mc:AlternateContent xmlns:mc="http://schemas.openxmlformats.org/markup-compatibility/2006">
              <mc:Choice xmlns:v="urn:schemas-microsoft-com:vml" Requires="v">
                <p:oleObj spid="_x0000_s2082" name="Document" r:id="rId7" imgW="9144000" imgH="1346200" progId="Word.Document.12">
                  <p:embed/>
                </p:oleObj>
              </mc:Choice>
              <mc:Fallback>
                <p:oleObj name="Document" r:id="rId7" imgW="9144000" imgH="1346200" progId="Word.Document.12">
                  <p:embed/>
                  <p:pic>
                    <p:nvPicPr>
                      <p:cNvPr id="0" name=""/>
                      <p:cNvPicPr/>
                      <p:nvPr/>
                    </p:nvPicPr>
                    <p:blipFill>
                      <a:blip r:embed="rId8"/>
                      <a:stretch>
                        <a:fillRect/>
                      </a:stretch>
                    </p:blipFill>
                    <p:spPr>
                      <a:xfrm>
                        <a:off x="3234904" y="4856163"/>
                        <a:ext cx="7246191" cy="1066800"/>
                      </a:xfrm>
                      <a:prstGeom prst="rect">
                        <a:avLst/>
                      </a:prstGeom>
                    </p:spPr>
                  </p:pic>
                </p:oleObj>
              </mc:Fallback>
            </mc:AlternateContent>
          </a:graphicData>
        </a:graphic>
      </p:graphicFrame>
      <p:pic>
        <p:nvPicPr>
          <p:cNvPr id="13"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724400"/>
            <a:ext cx="12954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29783" dir="3885598" algn="ctr" rotWithShape="0">
                    <a:schemeClr val="bg1">
                      <a:alpha val="74998"/>
                    </a:schemeClr>
                  </a:outerShdw>
                </a:effectLst>
              </a14:hiddenEffects>
            </a:ext>
          </a:extLst>
        </p:spPr>
      </p:pic>
      <p:pic>
        <p:nvPicPr>
          <p:cNvPr id="14" name="Picture 7" descr="colorblo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3810000"/>
            <a:ext cx="2590800" cy="5302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11"/>
          <a:stretch>
            <a:fillRect/>
          </a:stretch>
        </p:blipFill>
        <p:spPr>
          <a:xfrm>
            <a:off x="381000" y="5410200"/>
            <a:ext cx="3520440" cy="914400"/>
          </a:xfrm>
          <a:prstGeom prst="rect">
            <a:avLst/>
          </a:prstGeom>
        </p:spPr>
      </p:pic>
      <p:sp>
        <p:nvSpPr>
          <p:cNvPr id="17" name="Freeform 17"/>
          <p:cNvSpPr>
            <a:spLocks noEditPoints="1"/>
          </p:cNvSpPr>
          <p:nvPr/>
        </p:nvSpPr>
        <p:spPr bwMode="auto">
          <a:xfrm>
            <a:off x="381000" y="1295400"/>
            <a:ext cx="1905000" cy="315912"/>
          </a:xfrm>
          <a:custGeom>
            <a:avLst/>
            <a:gdLst>
              <a:gd name="T0" fmla="*/ 4611 w 4800"/>
              <a:gd name="T1" fmla="*/ 92 h 796"/>
              <a:gd name="T2" fmla="*/ 4490 w 4800"/>
              <a:gd name="T3" fmla="*/ 176 h 796"/>
              <a:gd name="T4" fmla="*/ 4727 w 4800"/>
              <a:gd name="T5" fmla="*/ 399 h 796"/>
              <a:gd name="T6" fmla="*/ 4793 w 4800"/>
              <a:gd name="T7" fmla="*/ 601 h 796"/>
              <a:gd name="T8" fmla="*/ 4630 w 4800"/>
              <a:gd name="T9" fmla="*/ 760 h 796"/>
              <a:gd name="T10" fmla="*/ 4315 w 4800"/>
              <a:gd name="T11" fmla="*/ 565 h 796"/>
              <a:gd name="T12" fmla="*/ 4556 w 4800"/>
              <a:gd name="T13" fmla="*/ 680 h 796"/>
              <a:gd name="T14" fmla="*/ 4651 w 4800"/>
              <a:gd name="T15" fmla="*/ 570 h 796"/>
              <a:gd name="T16" fmla="*/ 4423 w 4800"/>
              <a:gd name="T17" fmla="*/ 369 h 796"/>
              <a:gd name="T18" fmla="*/ 4351 w 4800"/>
              <a:gd name="T19" fmla="*/ 161 h 796"/>
              <a:gd name="T20" fmla="*/ 4489 w 4800"/>
              <a:gd name="T21" fmla="*/ 18 h 796"/>
              <a:gd name="T22" fmla="*/ 4341 w 4800"/>
              <a:gd name="T23" fmla="*/ 22 h 796"/>
              <a:gd name="T24" fmla="*/ 4038 w 4800"/>
              <a:gd name="T25" fmla="*/ 528 h 796"/>
              <a:gd name="T26" fmla="*/ 3861 w 4800"/>
              <a:gd name="T27" fmla="*/ 746 h 796"/>
              <a:gd name="T28" fmla="*/ 3848 w 4800"/>
              <a:gd name="T29" fmla="*/ 312 h 796"/>
              <a:gd name="T30" fmla="*/ 3826 w 4800"/>
              <a:gd name="T31" fmla="*/ 8 h 796"/>
              <a:gd name="T32" fmla="*/ 4150 w 4800"/>
              <a:gd name="T33" fmla="*/ 108 h 796"/>
              <a:gd name="T34" fmla="*/ 3621 w 4800"/>
              <a:gd name="T35" fmla="*/ 771 h 796"/>
              <a:gd name="T36" fmla="*/ 3447 w 4800"/>
              <a:gd name="T37" fmla="*/ 540 h 796"/>
              <a:gd name="T38" fmla="*/ 3165 w 4800"/>
              <a:gd name="T39" fmla="*/ 764 h 796"/>
              <a:gd name="T40" fmla="*/ 2705 w 4800"/>
              <a:gd name="T41" fmla="*/ 130 h 796"/>
              <a:gd name="T42" fmla="*/ 2862 w 4800"/>
              <a:gd name="T43" fmla="*/ 98 h 796"/>
              <a:gd name="T44" fmla="*/ 2846 w 4800"/>
              <a:gd name="T45" fmla="*/ 667 h 796"/>
              <a:gd name="T46" fmla="*/ 3268 w 4800"/>
              <a:gd name="T47" fmla="*/ 239 h 796"/>
              <a:gd name="T48" fmla="*/ 3674 w 4800"/>
              <a:gd name="T49" fmla="*/ 638 h 796"/>
              <a:gd name="T50" fmla="*/ 2526 w 4800"/>
              <a:gd name="T51" fmla="*/ 693 h 796"/>
              <a:gd name="T52" fmla="*/ 2293 w 4800"/>
              <a:gd name="T53" fmla="*/ 778 h 796"/>
              <a:gd name="T54" fmla="*/ 2057 w 4800"/>
              <a:gd name="T55" fmla="*/ 639 h 796"/>
              <a:gd name="T56" fmla="*/ 2015 w 4800"/>
              <a:gd name="T57" fmla="*/ 326 h 796"/>
              <a:gd name="T58" fmla="*/ 2213 w 4800"/>
              <a:gd name="T59" fmla="*/ 40 h 796"/>
              <a:gd name="T60" fmla="*/ 2560 w 4800"/>
              <a:gd name="T61" fmla="*/ 205 h 796"/>
              <a:gd name="T62" fmla="*/ 2370 w 4800"/>
              <a:gd name="T63" fmla="*/ 93 h 796"/>
              <a:gd name="T64" fmla="*/ 2192 w 4800"/>
              <a:gd name="T65" fmla="*/ 233 h 796"/>
              <a:gd name="T66" fmla="*/ 2169 w 4800"/>
              <a:gd name="T67" fmla="*/ 507 h 796"/>
              <a:gd name="T68" fmla="*/ 2314 w 4800"/>
              <a:gd name="T69" fmla="*/ 658 h 796"/>
              <a:gd name="T70" fmla="*/ 2048 w 4800"/>
              <a:gd name="T71" fmla="*/ 789 h 796"/>
              <a:gd name="T72" fmla="*/ 1591 w 4800"/>
              <a:gd name="T73" fmla="*/ 445 h 796"/>
              <a:gd name="T74" fmla="*/ 1555 w 4800"/>
              <a:gd name="T75" fmla="*/ 756 h 796"/>
              <a:gd name="T76" fmla="*/ 1417 w 4800"/>
              <a:gd name="T77" fmla="*/ 374 h 796"/>
              <a:gd name="T78" fmla="*/ 1770 w 4800"/>
              <a:gd name="T79" fmla="*/ 22 h 796"/>
              <a:gd name="T80" fmla="*/ 1898 w 4800"/>
              <a:gd name="T81" fmla="*/ 152 h 796"/>
              <a:gd name="T82" fmla="*/ 1799 w 4800"/>
              <a:gd name="T83" fmla="*/ 359 h 796"/>
              <a:gd name="T84" fmla="*/ 2048 w 4800"/>
              <a:gd name="T85" fmla="*/ 789 h 796"/>
              <a:gd name="T86" fmla="*/ 1105 w 4800"/>
              <a:gd name="T87" fmla="*/ 675 h 796"/>
              <a:gd name="T88" fmla="*/ 731 w 4800"/>
              <a:gd name="T89" fmla="*/ 707 h 796"/>
              <a:gd name="T90" fmla="*/ 762 w 4800"/>
              <a:gd name="T91" fmla="*/ 400 h 796"/>
              <a:gd name="T92" fmla="*/ 1217 w 4800"/>
              <a:gd name="T93" fmla="*/ 565 h 796"/>
              <a:gd name="T94" fmla="*/ 572 w 4800"/>
              <a:gd name="T95" fmla="*/ 601 h 796"/>
              <a:gd name="T96" fmla="*/ 380 w 4800"/>
              <a:gd name="T97" fmla="*/ 751 h 796"/>
              <a:gd name="T98" fmla="*/ 45 w 4800"/>
              <a:gd name="T99" fmla="*/ 568 h 796"/>
              <a:gd name="T100" fmla="*/ 344 w 4800"/>
              <a:gd name="T101" fmla="*/ 15 h 796"/>
              <a:gd name="T102" fmla="*/ 543 w 4800"/>
              <a:gd name="T103" fmla="*/ 102 h 796"/>
              <a:gd name="T104" fmla="*/ 486 w 4800"/>
              <a:gd name="T105" fmla="*/ 291 h 796"/>
              <a:gd name="T106" fmla="*/ 526 w 4800"/>
              <a:gd name="T107" fmla="*/ 396 h 796"/>
              <a:gd name="T108" fmla="*/ 3276 w 4800"/>
              <a:gd name="T109" fmla="*/ 451 h 796"/>
              <a:gd name="T110" fmla="*/ 1606 w 4800"/>
              <a:gd name="T111" fmla="*/ 107 h 796"/>
              <a:gd name="T112" fmla="*/ 1702 w 4800"/>
              <a:gd name="T113" fmla="*/ 306 h 796"/>
              <a:gd name="T114" fmla="*/ 400 w 4800"/>
              <a:gd name="T115" fmla="*/ 157 h 796"/>
              <a:gd name="T116" fmla="*/ 209 w 4800"/>
              <a:gd name="T117" fmla="*/ 224 h 796"/>
              <a:gd name="T118" fmla="*/ 391 w 4800"/>
              <a:gd name="T119" fmla="*/ 244 h 796"/>
              <a:gd name="T120" fmla="*/ 395 w 4800"/>
              <a:gd name="T121" fmla="*/ 443 h 796"/>
              <a:gd name="T122" fmla="*/ 182 w 4800"/>
              <a:gd name="T123" fmla="*/ 652 h 796"/>
              <a:gd name="T124" fmla="*/ 369 w 4800"/>
              <a:gd name="T125" fmla="*/ 64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00" h="796">
                <a:moveTo>
                  <a:pt x="4800" y="15"/>
                </a:moveTo>
                <a:lnTo>
                  <a:pt x="4782" y="192"/>
                </a:lnTo>
                <a:lnTo>
                  <a:pt x="4778" y="187"/>
                </a:lnTo>
                <a:lnTo>
                  <a:pt x="4776" y="182"/>
                </a:lnTo>
                <a:lnTo>
                  <a:pt x="4768" y="171"/>
                </a:lnTo>
                <a:lnTo>
                  <a:pt x="4761" y="161"/>
                </a:lnTo>
                <a:lnTo>
                  <a:pt x="4753" y="153"/>
                </a:lnTo>
                <a:lnTo>
                  <a:pt x="4743" y="144"/>
                </a:lnTo>
                <a:lnTo>
                  <a:pt x="4733" y="136"/>
                </a:lnTo>
                <a:lnTo>
                  <a:pt x="4723" y="129"/>
                </a:lnTo>
                <a:lnTo>
                  <a:pt x="4711" y="121"/>
                </a:lnTo>
                <a:lnTo>
                  <a:pt x="4700" y="115"/>
                </a:lnTo>
                <a:lnTo>
                  <a:pt x="4688" y="109"/>
                </a:lnTo>
                <a:lnTo>
                  <a:pt x="4675" y="104"/>
                </a:lnTo>
                <a:lnTo>
                  <a:pt x="4663" y="100"/>
                </a:lnTo>
                <a:lnTo>
                  <a:pt x="4651" y="97"/>
                </a:lnTo>
                <a:lnTo>
                  <a:pt x="4637" y="95"/>
                </a:lnTo>
                <a:lnTo>
                  <a:pt x="4624" y="93"/>
                </a:lnTo>
                <a:lnTo>
                  <a:pt x="4611" y="92"/>
                </a:lnTo>
                <a:lnTo>
                  <a:pt x="4598" y="93"/>
                </a:lnTo>
                <a:lnTo>
                  <a:pt x="4586" y="95"/>
                </a:lnTo>
                <a:lnTo>
                  <a:pt x="4580" y="95"/>
                </a:lnTo>
                <a:lnTo>
                  <a:pt x="4574" y="96"/>
                </a:lnTo>
                <a:lnTo>
                  <a:pt x="4563" y="98"/>
                </a:lnTo>
                <a:lnTo>
                  <a:pt x="4553" y="101"/>
                </a:lnTo>
                <a:lnTo>
                  <a:pt x="4544" y="106"/>
                </a:lnTo>
                <a:lnTo>
                  <a:pt x="4539" y="107"/>
                </a:lnTo>
                <a:lnTo>
                  <a:pt x="4534" y="109"/>
                </a:lnTo>
                <a:lnTo>
                  <a:pt x="4527" y="114"/>
                </a:lnTo>
                <a:lnTo>
                  <a:pt x="4518" y="121"/>
                </a:lnTo>
                <a:lnTo>
                  <a:pt x="4511" y="129"/>
                </a:lnTo>
                <a:lnTo>
                  <a:pt x="4507" y="132"/>
                </a:lnTo>
                <a:lnTo>
                  <a:pt x="4504" y="136"/>
                </a:lnTo>
                <a:lnTo>
                  <a:pt x="4499" y="146"/>
                </a:lnTo>
                <a:lnTo>
                  <a:pt x="4495" y="154"/>
                </a:lnTo>
                <a:lnTo>
                  <a:pt x="4494" y="160"/>
                </a:lnTo>
                <a:lnTo>
                  <a:pt x="4491" y="165"/>
                </a:lnTo>
                <a:lnTo>
                  <a:pt x="4490" y="176"/>
                </a:lnTo>
                <a:lnTo>
                  <a:pt x="4490" y="188"/>
                </a:lnTo>
                <a:lnTo>
                  <a:pt x="4490" y="197"/>
                </a:lnTo>
                <a:lnTo>
                  <a:pt x="4493" y="206"/>
                </a:lnTo>
                <a:lnTo>
                  <a:pt x="4496" y="216"/>
                </a:lnTo>
                <a:lnTo>
                  <a:pt x="4501" y="226"/>
                </a:lnTo>
                <a:lnTo>
                  <a:pt x="4507" y="234"/>
                </a:lnTo>
                <a:lnTo>
                  <a:pt x="4511" y="239"/>
                </a:lnTo>
                <a:lnTo>
                  <a:pt x="4515" y="244"/>
                </a:lnTo>
                <a:lnTo>
                  <a:pt x="4524" y="254"/>
                </a:lnTo>
                <a:lnTo>
                  <a:pt x="4529" y="258"/>
                </a:lnTo>
                <a:lnTo>
                  <a:pt x="4535" y="263"/>
                </a:lnTo>
                <a:lnTo>
                  <a:pt x="4549" y="273"/>
                </a:lnTo>
                <a:lnTo>
                  <a:pt x="4569" y="288"/>
                </a:lnTo>
                <a:lnTo>
                  <a:pt x="4635" y="331"/>
                </a:lnTo>
                <a:lnTo>
                  <a:pt x="4653" y="342"/>
                </a:lnTo>
                <a:lnTo>
                  <a:pt x="4671" y="354"/>
                </a:lnTo>
                <a:lnTo>
                  <a:pt x="4702" y="377"/>
                </a:lnTo>
                <a:lnTo>
                  <a:pt x="4715" y="388"/>
                </a:lnTo>
                <a:lnTo>
                  <a:pt x="4727" y="399"/>
                </a:lnTo>
                <a:lnTo>
                  <a:pt x="4738" y="409"/>
                </a:lnTo>
                <a:lnTo>
                  <a:pt x="4747" y="420"/>
                </a:lnTo>
                <a:lnTo>
                  <a:pt x="4753" y="427"/>
                </a:lnTo>
                <a:lnTo>
                  <a:pt x="4759" y="434"/>
                </a:lnTo>
                <a:lnTo>
                  <a:pt x="4770" y="450"/>
                </a:lnTo>
                <a:lnTo>
                  <a:pt x="4774" y="457"/>
                </a:lnTo>
                <a:lnTo>
                  <a:pt x="4778" y="466"/>
                </a:lnTo>
                <a:lnTo>
                  <a:pt x="4785" y="482"/>
                </a:lnTo>
                <a:lnTo>
                  <a:pt x="4791" y="499"/>
                </a:lnTo>
                <a:lnTo>
                  <a:pt x="4794" y="507"/>
                </a:lnTo>
                <a:lnTo>
                  <a:pt x="4795" y="516"/>
                </a:lnTo>
                <a:lnTo>
                  <a:pt x="4796" y="524"/>
                </a:lnTo>
                <a:lnTo>
                  <a:pt x="4798" y="533"/>
                </a:lnTo>
                <a:lnTo>
                  <a:pt x="4799" y="542"/>
                </a:lnTo>
                <a:lnTo>
                  <a:pt x="4799" y="551"/>
                </a:lnTo>
                <a:lnTo>
                  <a:pt x="4799" y="564"/>
                </a:lnTo>
                <a:lnTo>
                  <a:pt x="4798" y="576"/>
                </a:lnTo>
                <a:lnTo>
                  <a:pt x="4795" y="589"/>
                </a:lnTo>
                <a:lnTo>
                  <a:pt x="4793" y="601"/>
                </a:lnTo>
                <a:lnTo>
                  <a:pt x="4790" y="612"/>
                </a:lnTo>
                <a:lnTo>
                  <a:pt x="4787" y="622"/>
                </a:lnTo>
                <a:lnTo>
                  <a:pt x="4782" y="633"/>
                </a:lnTo>
                <a:lnTo>
                  <a:pt x="4777" y="644"/>
                </a:lnTo>
                <a:lnTo>
                  <a:pt x="4771" y="654"/>
                </a:lnTo>
                <a:lnTo>
                  <a:pt x="4765" y="665"/>
                </a:lnTo>
                <a:lnTo>
                  <a:pt x="4757" y="675"/>
                </a:lnTo>
                <a:lnTo>
                  <a:pt x="4749" y="683"/>
                </a:lnTo>
                <a:lnTo>
                  <a:pt x="4740" y="693"/>
                </a:lnTo>
                <a:lnTo>
                  <a:pt x="4731" y="701"/>
                </a:lnTo>
                <a:lnTo>
                  <a:pt x="4721" y="710"/>
                </a:lnTo>
                <a:lnTo>
                  <a:pt x="4710" y="718"/>
                </a:lnTo>
                <a:lnTo>
                  <a:pt x="4700" y="726"/>
                </a:lnTo>
                <a:lnTo>
                  <a:pt x="4689" y="732"/>
                </a:lnTo>
                <a:lnTo>
                  <a:pt x="4677" y="739"/>
                </a:lnTo>
                <a:lnTo>
                  <a:pt x="4666" y="745"/>
                </a:lnTo>
                <a:lnTo>
                  <a:pt x="4654" y="750"/>
                </a:lnTo>
                <a:lnTo>
                  <a:pt x="4642" y="755"/>
                </a:lnTo>
                <a:lnTo>
                  <a:pt x="4630" y="760"/>
                </a:lnTo>
                <a:lnTo>
                  <a:pt x="4617" y="763"/>
                </a:lnTo>
                <a:lnTo>
                  <a:pt x="4604" y="767"/>
                </a:lnTo>
                <a:lnTo>
                  <a:pt x="4590" y="771"/>
                </a:lnTo>
                <a:lnTo>
                  <a:pt x="4563" y="775"/>
                </a:lnTo>
                <a:lnTo>
                  <a:pt x="4549" y="777"/>
                </a:lnTo>
                <a:lnTo>
                  <a:pt x="4534" y="778"/>
                </a:lnTo>
                <a:lnTo>
                  <a:pt x="4519" y="778"/>
                </a:lnTo>
                <a:lnTo>
                  <a:pt x="4504" y="779"/>
                </a:lnTo>
                <a:lnTo>
                  <a:pt x="4478" y="778"/>
                </a:lnTo>
                <a:lnTo>
                  <a:pt x="4453" y="777"/>
                </a:lnTo>
                <a:lnTo>
                  <a:pt x="4440" y="774"/>
                </a:lnTo>
                <a:lnTo>
                  <a:pt x="4427" y="773"/>
                </a:lnTo>
                <a:lnTo>
                  <a:pt x="4400" y="768"/>
                </a:lnTo>
                <a:lnTo>
                  <a:pt x="4375" y="762"/>
                </a:lnTo>
                <a:lnTo>
                  <a:pt x="4348" y="755"/>
                </a:lnTo>
                <a:lnTo>
                  <a:pt x="4320" y="746"/>
                </a:lnTo>
                <a:lnTo>
                  <a:pt x="4294" y="737"/>
                </a:lnTo>
                <a:lnTo>
                  <a:pt x="4306" y="550"/>
                </a:lnTo>
                <a:lnTo>
                  <a:pt x="4315" y="565"/>
                </a:lnTo>
                <a:lnTo>
                  <a:pt x="4324" y="581"/>
                </a:lnTo>
                <a:lnTo>
                  <a:pt x="4334" y="595"/>
                </a:lnTo>
                <a:lnTo>
                  <a:pt x="4345" y="608"/>
                </a:lnTo>
                <a:lnTo>
                  <a:pt x="4355" y="620"/>
                </a:lnTo>
                <a:lnTo>
                  <a:pt x="4362" y="626"/>
                </a:lnTo>
                <a:lnTo>
                  <a:pt x="4366" y="631"/>
                </a:lnTo>
                <a:lnTo>
                  <a:pt x="4379" y="641"/>
                </a:lnTo>
                <a:lnTo>
                  <a:pt x="4392" y="650"/>
                </a:lnTo>
                <a:lnTo>
                  <a:pt x="4405" y="658"/>
                </a:lnTo>
                <a:lnTo>
                  <a:pt x="4419" y="665"/>
                </a:lnTo>
                <a:lnTo>
                  <a:pt x="4433" y="670"/>
                </a:lnTo>
                <a:lnTo>
                  <a:pt x="4448" y="675"/>
                </a:lnTo>
                <a:lnTo>
                  <a:pt x="4464" y="678"/>
                </a:lnTo>
                <a:lnTo>
                  <a:pt x="4479" y="681"/>
                </a:lnTo>
                <a:lnTo>
                  <a:pt x="4496" y="683"/>
                </a:lnTo>
                <a:lnTo>
                  <a:pt x="4515" y="683"/>
                </a:lnTo>
                <a:lnTo>
                  <a:pt x="4529" y="683"/>
                </a:lnTo>
                <a:lnTo>
                  <a:pt x="4543" y="682"/>
                </a:lnTo>
                <a:lnTo>
                  <a:pt x="4556" y="680"/>
                </a:lnTo>
                <a:lnTo>
                  <a:pt x="4569" y="677"/>
                </a:lnTo>
                <a:lnTo>
                  <a:pt x="4581" y="672"/>
                </a:lnTo>
                <a:lnTo>
                  <a:pt x="4592" y="669"/>
                </a:lnTo>
                <a:lnTo>
                  <a:pt x="4602" y="663"/>
                </a:lnTo>
                <a:lnTo>
                  <a:pt x="4607" y="660"/>
                </a:lnTo>
                <a:lnTo>
                  <a:pt x="4612" y="656"/>
                </a:lnTo>
                <a:lnTo>
                  <a:pt x="4621" y="649"/>
                </a:lnTo>
                <a:lnTo>
                  <a:pt x="4625" y="646"/>
                </a:lnTo>
                <a:lnTo>
                  <a:pt x="4630" y="641"/>
                </a:lnTo>
                <a:lnTo>
                  <a:pt x="4632" y="637"/>
                </a:lnTo>
                <a:lnTo>
                  <a:pt x="4636" y="632"/>
                </a:lnTo>
                <a:lnTo>
                  <a:pt x="4640" y="627"/>
                </a:lnTo>
                <a:lnTo>
                  <a:pt x="4642" y="622"/>
                </a:lnTo>
                <a:lnTo>
                  <a:pt x="4646" y="613"/>
                </a:lnTo>
                <a:lnTo>
                  <a:pt x="4649" y="603"/>
                </a:lnTo>
                <a:lnTo>
                  <a:pt x="4651" y="597"/>
                </a:lnTo>
                <a:lnTo>
                  <a:pt x="4651" y="591"/>
                </a:lnTo>
                <a:lnTo>
                  <a:pt x="4652" y="580"/>
                </a:lnTo>
                <a:lnTo>
                  <a:pt x="4651" y="570"/>
                </a:lnTo>
                <a:lnTo>
                  <a:pt x="4649" y="561"/>
                </a:lnTo>
                <a:lnTo>
                  <a:pt x="4647" y="552"/>
                </a:lnTo>
                <a:lnTo>
                  <a:pt x="4643" y="542"/>
                </a:lnTo>
                <a:lnTo>
                  <a:pt x="4640" y="534"/>
                </a:lnTo>
                <a:lnTo>
                  <a:pt x="4637" y="529"/>
                </a:lnTo>
                <a:lnTo>
                  <a:pt x="4634" y="525"/>
                </a:lnTo>
                <a:lnTo>
                  <a:pt x="4628" y="517"/>
                </a:lnTo>
                <a:lnTo>
                  <a:pt x="4620" y="508"/>
                </a:lnTo>
                <a:lnTo>
                  <a:pt x="4614" y="502"/>
                </a:lnTo>
                <a:lnTo>
                  <a:pt x="4607" y="496"/>
                </a:lnTo>
                <a:lnTo>
                  <a:pt x="4591" y="483"/>
                </a:lnTo>
                <a:lnTo>
                  <a:pt x="4570" y="468"/>
                </a:lnTo>
                <a:lnTo>
                  <a:pt x="4546" y="454"/>
                </a:lnTo>
                <a:lnTo>
                  <a:pt x="4521" y="438"/>
                </a:lnTo>
                <a:lnTo>
                  <a:pt x="4498" y="423"/>
                </a:lnTo>
                <a:lnTo>
                  <a:pt x="4476" y="409"/>
                </a:lnTo>
                <a:lnTo>
                  <a:pt x="4456" y="394"/>
                </a:lnTo>
                <a:lnTo>
                  <a:pt x="4439" y="382"/>
                </a:lnTo>
                <a:lnTo>
                  <a:pt x="4423" y="369"/>
                </a:lnTo>
                <a:lnTo>
                  <a:pt x="4410" y="357"/>
                </a:lnTo>
                <a:lnTo>
                  <a:pt x="4399" y="346"/>
                </a:lnTo>
                <a:lnTo>
                  <a:pt x="4393" y="339"/>
                </a:lnTo>
                <a:lnTo>
                  <a:pt x="4387" y="331"/>
                </a:lnTo>
                <a:lnTo>
                  <a:pt x="4376" y="315"/>
                </a:lnTo>
                <a:lnTo>
                  <a:pt x="4366" y="300"/>
                </a:lnTo>
                <a:lnTo>
                  <a:pt x="4363" y="292"/>
                </a:lnTo>
                <a:lnTo>
                  <a:pt x="4359" y="284"/>
                </a:lnTo>
                <a:lnTo>
                  <a:pt x="4355" y="275"/>
                </a:lnTo>
                <a:lnTo>
                  <a:pt x="4353" y="267"/>
                </a:lnTo>
                <a:lnTo>
                  <a:pt x="4351" y="258"/>
                </a:lnTo>
                <a:lnTo>
                  <a:pt x="4348" y="250"/>
                </a:lnTo>
                <a:lnTo>
                  <a:pt x="4347" y="240"/>
                </a:lnTo>
                <a:lnTo>
                  <a:pt x="4346" y="232"/>
                </a:lnTo>
                <a:lnTo>
                  <a:pt x="4345" y="214"/>
                </a:lnTo>
                <a:lnTo>
                  <a:pt x="4346" y="200"/>
                </a:lnTo>
                <a:lnTo>
                  <a:pt x="4347" y="187"/>
                </a:lnTo>
                <a:lnTo>
                  <a:pt x="4348" y="174"/>
                </a:lnTo>
                <a:lnTo>
                  <a:pt x="4351" y="161"/>
                </a:lnTo>
                <a:lnTo>
                  <a:pt x="4353" y="149"/>
                </a:lnTo>
                <a:lnTo>
                  <a:pt x="4357" y="138"/>
                </a:lnTo>
                <a:lnTo>
                  <a:pt x="4362" y="127"/>
                </a:lnTo>
                <a:lnTo>
                  <a:pt x="4366" y="116"/>
                </a:lnTo>
                <a:lnTo>
                  <a:pt x="4371" y="106"/>
                </a:lnTo>
                <a:lnTo>
                  <a:pt x="4375" y="101"/>
                </a:lnTo>
                <a:lnTo>
                  <a:pt x="4379" y="96"/>
                </a:lnTo>
                <a:lnTo>
                  <a:pt x="4385" y="87"/>
                </a:lnTo>
                <a:lnTo>
                  <a:pt x="4393" y="78"/>
                </a:lnTo>
                <a:lnTo>
                  <a:pt x="4400" y="69"/>
                </a:lnTo>
                <a:lnTo>
                  <a:pt x="4410" y="62"/>
                </a:lnTo>
                <a:lnTo>
                  <a:pt x="4420" y="53"/>
                </a:lnTo>
                <a:lnTo>
                  <a:pt x="4430" y="47"/>
                </a:lnTo>
                <a:lnTo>
                  <a:pt x="4438" y="41"/>
                </a:lnTo>
                <a:lnTo>
                  <a:pt x="4448" y="35"/>
                </a:lnTo>
                <a:lnTo>
                  <a:pt x="4457" y="30"/>
                </a:lnTo>
                <a:lnTo>
                  <a:pt x="4468" y="27"/>
                </a:lnTo>
                <a:lnTo>
                  <a:pt x="4478" y="22"/>
                </a:lnTo>
                <a:lnTo>
                  <a:pt x="4489" y="18"/>
                </a:lnTo>
                <a:lnTo>
                  <a:pt x="4512" y="12"/>
                </a:lnTo>
                <a:lnTo>
                  <a:pt x="4536" y="6"/>
                </a:lnTo>
                <a:lnTo>
                  <a:pt x="4549" y="5"/>
                </a:lnTo>
                <a:lnTo>
                  <a:pt x="4562" y="2"/>
                </a:lnTo>
                <a:lnTo>
                  <a:pt x="4575" y="1"/>
                </a:lnTo>
                <a:lnTo>
                  <a:pt x="4590" y="0"/>
                </a:lnTo>
                <a:lnTo>
                  <a:pt x="4603" y="0"/>
                </a:lnTo>
                <a:lnTo>
                  <a:pt x="4618" y="0"/>
                </a:lnTo>
                <a:lnTo>
                  <a:pt x="4641" y="0"/>
                </a:lnTo>
                <a:lnTo>
                  <a:pt x="4665" y="1"/>
                </a:lnTo>
                <a:lnTo>
                  <a:pt x="4692" y="4"/>
                </a:lnTo>
                <a:lnTo>
                  <a:pt x="4720" y="7"/>
                </a:lnTo>
                <a:lnTo>
                  <a:pt x="4770" y="12"/>
                </a:lnTo>
                <a:lnTo>
                  <a:pt x="4788" y="15"/>
                </a:lnTo>
                <a:lnTo>
                  <a:pt x="4800" y="15"/>
                </a:lnTo>
                <a:close/>
                <a:moveTo>
                  <a:pt x="4354" y="15"/>
                </a:moveTo>
                <a:lnTo>
                  <a:pt x="4351" y="16"/>
                </a:lnTo>
                <a:lnTo>
                  <a:pt x="4346" y="18"/>
                </a:lnTo>
                <a:lnTo>
                  <a:pt x="4341" y="22"/>
                </a:lnTo>
                <a:lnTo>
                  <a:pt x="4336" y="27"/>
                </a:lnTo>
                <a:lnTo>
                  <a:pt x="4324" y="39"/>
                </a:lnTo>
                <a:lnTo>
                  <a:pt x="4309" y="56"/>
                </a:lnTo>
                <a:lnTo>
                  <a:pt x="4292" y="76"/>
                </a:lnTo>
                <a:lnTo>
                  <a:pt x="4273" y="102"/>
                </a:lnTo>
                <a:lnTo>
                  <a:pt x="4251" y="132"/>
                </a:lnTo>
                <a:lnTo>
                  <a:pt x="4239" y="149"/>
                </a:lnTo>
                <a:lnTo>
                  <a:pt x="4227" y="167"/>
                </a:lnTo>
                <a:lnTo>
                  <a:pt x="4190" y="221"/>
                </a:lnTo>
                <a:lnTo>
                  <a:pt x="4157" y="272"/>
                </a:lnTo>
                <a:lnTo>
                  <a:pt x="4128" y="318"/>
                </a:lnTo>
                <a:lnTo>
                  <a:pt x="4102" y="360"/>
                </a:lnTo>
                <a:lnTo>
                  <a:pt x="4086" y="388"/>
                </a:lnTo>
                <a:lnTo>
                  <a:pt x="4071" y="414"/>
                </a:lnTo>
                <a:lnTo>
                  <a:pt x="4059" y="437"/>
                </a:lnTo>
                <a:lnTo>
                  <a:pt x="4048" y="459"/>
                </a:lnTo>
                <a:lnTo>
                  <a:pt x="4045" y="481"/>
                </a:lnTo>
                <a:lnTo>
                  <a:pt x="4041" y="504"/>
                </a:lnTo>
                <a:lnTo>
                  <a:pt x="4038" y="528"/>
                </a:lnTo>
                <a:lnTo>
                  <a:pt x="4036" y="553"/>
                </a:lnTo>
                <a:lnTo>
                  <a:pt x="4034" y="580"/>
                </a:lnTo>
                <a:lnTo>
                  <a:pt x="4032" y="609"/>
                </a:lnTo>
                <a:lnTo>
                  <a:pt x="4031" y="638"/>
                </a:lnTo>
                <a:lnTo>
                  <a:pt x="4031" y="669"/>
                </a:lnTo>
                <a:lnTo>
                  <a:pt x="4032" y="687"/>
                </a:lnTo>
                <a:lnTo>
                  <a:pt x="4032" y="703"/>
                </a:lnTo>
                <a:lnTo>
                  <a:pt x="4035" y="716"/>
                </a:lnTo>
                <a:lnTo>
                  <a:pt x="4037" y="729"/>
                </a:lnTo>
                <a:lnTo>
                  <a:pt x="4040" y="740"/>
                </a:lnTo>
                <a:lnTo>
                  <a:pt x="4043" y="750"/>
                </a:lnTo>
                <a:lnTo>
                  <a:pt x="4046" y="754"/>
                </a:lnTo>
                <a:lnTo>
                  <a:pt x="4047" y="757"/>
                </a:lnTo>
                <a:lnTo>
                  <a:pt x="4049" y="761"/>
                </a:lnTo>
                <a:lnTo>
                  <a:pt x="4052" y="764"/>
                </a:lnTo>
                <a:lnTo>
                  <a:pt x="3850" y="764"/>
                </a:lnTo>
                <a:lnTo>
                  <a:pt x="3853" y="761"/>
                </a:lnTo>
                <a:lnTo>
                  <a:pt x="3856" y="757"/>
                </a:lnTo>
                <a:lnTo>
                  <a:pt x="3861" y="746"/>
                </a:lnTo>
                <a:lnTo>
                  <a:pt x="3864" y="740"/>
                </a:lnTo>
                <a:lnTo>
                  <a:pt x="3867" y="733"/>
                </a:lnTo>
                <a:lnTo>
                  <a:pt x="3870" y="726"/>
                </a:lnTo>
                <a:lnTo>
                  <a:pt x="3872" y="717"/>
                </a:lnTo>
                <a:lnTo>
                  <a:pt x="3876" y="698"/>
                </a:lnTo>
                <a:lnTo>
                  <a:pt x="3878" y="687"/>
                </a:lnTo>
                <a:lnTo>
                  <a:pt x="3881" y="676"/>
                </a:lnTo>
                <a:lnTo>
                  <a:pt x="3884" y="650"/>
                </a:lnTo>
                <a:lnTo>
                  <a:pt x="3888" y="621"/>
                </a:lnTo>
                <a:lnTo>
                  <a:pt x="3891" y="597"/>
                </a:lnTo>
                <a:lnTo>
                  <a:pt x="3894" y="574"/>
                </a:lnTo>
                <a:lnTo>
                  <a:pt x="3898" y="530"/>
                </a:lnTo>
                <a:lnTo>
                  <a:pt x="3899" y="491"/>
                </a:lnTo>
                <a:lnTo>
                  <a:pt x="3899" y="455"/>
                </a:lnTo>
                <a:lnTo>
                  <a:pt x="3888" y="420"/>
                </a:lnTo>
                <a:lnTo>
                  <a:pt x="3876" y="385"/>
                </a:lnTo>
                <a:lnTo>
                  <a:pt x="3870" y="366"/>
                </a:lnTo>
                <a:lnTo>
                  <a:pt x="3862" y="348"/>
                </a:lnTo>
                <a:lnTo>
                  <a:pt x="3848" y="312"/>
                </a:lnTo>
                <a:lnTo>
                  <a:pt x="3832" y="274"/>
                </a:lnTo>
                <a:lnTo>
                  <a:pt x="3815" y="237"/>
                </a:lnTo>
                <a:lnTo>
                  <a:pt x="3797" y="199"/>
                </a:lnTo>
                <a:lnTo>
                  <a:pt x="3777" y="160"/>
                </a:lnTo>
                <a:lnTo>
                  <a:pt x="3762" y="130"/>
                </a:lnTo>
                <a:lnTo>
                  <a:pt x="3746" y="103"/>
                </a:lnTo>
                <a:lnTo>
                  <a:pt x="3731" y="80"/>
                </a:lnTo>
                <a:lnTo>
                  <a:pt x="3718" y="59"/>
                </a:lnTo>
                <a:lnTo>
                  <a:pt x="3706" y="44"/>
                </a:lnTo>
                <a:lnTo>
                  <a:pt x="3695" y="30"/>
                </a:lnTo>
                <a:lnTo>
                  <a:pt x="3684" y="21"/>
                </a:lnTo>
                <a:lnTo>
                  <a:pt x="3679" y="17"/>
                </a:lnTo>
                <a:lnTo>
                  <a:pt x="3674" y="15"/>
                </a:lnTo>
                <a:lnTo>
                  <a:pt x="3713" y="12"/>
                </a:lnTo>
                <a:lnTo>
                  <a:pt x="3747" y="10"/>
                </a:lnTo>
                <a:lnTo>
                  <a:pt x="3779" y="8"/>
                </a:lnTo>
                <a:lnTo>
                  <a:pt x="3806" y="8"/>
                </a:lnTo>
                <a:lnTo>
                  <a:pt x="3816" y="8"/>
                </a:lnTo>
                <a:lnTo>
                  <a:pt x="3826" y="8"/>
                </a:lnTo>
                <a:lnTo>
                  <a:pt x="3834" y="10"/>
                </a:lnTo>
                <a:lnTo>
                  <a:pt x="3843" y="12"/>
                </a:lnTo>
                <a:lnTo>
                  <a:pt x="3850" y="15"/>
                </a:lnTo>
                <a:lnTo>
                  <a:pt x="3856" y="17"/>
                </a:lnTo>
                <a:lnTo>
                  <a:pt x="3862" y="21"/>
                </a:lnTo>
                <a:lnTo>
                  <a:pt x="3867" y="24"/>
                </a:lnTo>
                <a:lnTo>
                  <a:pt x="3871" y="28"/>
                </a:lnTo>
                <a:lnTo>
                  <a:pt x="3874" y="33"/>
                </a:lnTo>
                <a:lnTo>
                  <a:pt x="3882" y="45"/>
                </a:lnTo>
                <a:lnTo>
                  <a:pt x="3891" y="62"/>
                </a:lnTo>
                <a:lnTo>
                  <a:pt x="3901" y="83"/>
                </a:lnTo>
                <a:lnTo>
                  <a:pt x="3939" y="167"/>
                </a:lnTo>
                <a:lnTo>
                  <a:pt x="3968" y="238"/>
                </a:lnTo>
                <a:lnTo>
                  <a:pt x="3991" y="294"/>
                </a:lnTo>
                <a:lnTo>
                  <a:pt x="4001" y="317"/>
                </a:lnTo>
                <a:lnTo>
                  <a:pt x="4007" y="336"/>
                </a:lnTo>
                <a:lnTo>
                  <a:pt x="4142" y="125"/>
                </a:lnTo>
                <a:lnTo>
                  <a:pt x="4147" y="116"/>
                </a:lnTo>
                <a:lnTo>
                  <a:pt x="4150" y="108"/>
                </a:lnTo>
                <a:lnTo>
                  <a:pt x="4154" y="100"/>
                </a:lnTo>
                <a:lnTo>
                  <a:pt x="4157" y="91"/>
                </a:lnTo>
                <a:lnTo>
                  <a:pt x="4160" y="83"/>
                </a:lnTo>
                <a:lnTo>
                  <a:pt x="4161" y="75"/>
                </a:lnTo>
                <a:lnTo>
                  <a:pt x="4162" y="67"/>
                </a:lnTo>
                <a:lnTo>
                  <a:pt x="4162" y="59"/>
                </a:lnTo>
                <a:lnTo>
                  <a:pt x="4162" y="45"/>
                </a:lnTo>
                <a:lnTo>
                  <a:pt x="4161" y="38"/>
                </a:lnTo>
                <a:lnTo>
                  <a:pt x="4160" y="32"/>
                </a:lnTo>
                <a:lnTo>
                  <a:pt x="4156" y="22"/>
                </a:lnTo>
                <a:lnTo>
                  <a:pt x="4154" y="18"/>
                </a:lnTo>
                <a:lnTo>
                  <a:pt x="4151" y="15"/>
                </a:lnTo>
                <a:lnTo>
                  <a:pt x="4354" y="15"/>
                </a:lnTo>
                <a:close/>
                <a:moveTo>
                  <a:pt x="3747" y="764"/>
                </a:moveTo>
                <a:lnTo>
                  <a:pt x="3719" y="767"/>
                </a:lnTo>
                <a:lnTo>
                  <a:pt x="3691" y="769"/>
                </a:lnTo>
                <a:lnTo>
                  <a:pt x="3662" y="771"/>
                </a:lnTo>
                <a:lnTo>
                  <a:pt x="3633" y="771"/>
                </a:lnTo>
                <a:lnTo>
                  <a:pt x="3621" y="771"/>
                </a:lnTo>
                <a:lnTo>
                  <a:pt x="3610" y="769"/>
                </a:lnTo>
                <a:lnTo>
                  <a:pt x="3600" y="767"/>
                </a:lnTo>
                <a:lnTo>
                  <a:pt x="3591" y="764"/>
                </a:lnTo>
                <a:lnTo>
                  <a:pt x="3584" y="762"/>
                </a:lnTo>
                <a:lnTo>
                  <a:pt x="3577" y="757"/>
                </a:lnTo>
                <a:lnTo>
                  <a:pt x="3574" y="755"/>
                </a:lnTo>
                <a:lnTo>
                  <a:pt x="3572" y="752"/>
                </a:lnTo>
                <a:lnTo>
                  <a:pt x="3567" y="747"/>
                </a:lnTo>
                <a:lnTo>
                  <a:pt x="3562" y="739"/>
                </a:lnTo>
                <a:lnTo>
                  <a:pt x="3557" y="728"/>
                </a:lnTo>
                <a:lnTo>
                  <a:pt x="3551" y="713"/>
                </a:lnTo>
                <a:lnTo>
                  <a:pt x="3544" y="697"/>
                </a:lnTo>
                <a:lnTo>
                  <a:pt x="3537" y="675"/>
                </a:lnTo>
                <a:lnTo>
                  <a:pt x="3530" y="650"/>
                </a:lnTo>
                <a:lnTo>
                  <a:pt x="3513" y="592"/>
                </a:lnTo>
                <a:lnTo>
                  <a:pt x="3493" y="528"/>
                </a:lnTo>
                <a:lnTo>
                  <a:pt x="3481" y="533"/>
                </a:lnTo>
                <a:lnTo>
                  <a:pt x="3465" y="536"/>
                </a:lnTo>
                <a:lnTo>
                  <a:pt x="3447" y="540"/>
                </a:lnTo>
                <a:lnTo>
                  <a:pt x="3428" y="544"/>
                </a:lnTo>
                <a:lnTo>
                  <a:pt x="3403" y="546"/>
                </a:lnTo>
                <a:lnTo>
                  <a:pt x="3378" y="547"/>
                </a:lnTo>
                <a:lnTo>
                  <a:pt x="3364" y="548"/>
                </a:lnTo>
                <a:lnTo>
                  <a:pt x="3350" y="548"/>
                </a:lnTo>
                <a:lnTo>
                  <a:pt x="3318" y="548"/>
                </a:lnTo>
                <a:lnTo>
                  <a:pt x="3228" y="548"/>
                </a:lnTo>
                <a:lnTo>
                  <a:pt x="3214" y="581"/>
                </a:lnTo>
                <a:lnTo>
                  <a:pt x="3179" y="659"/>
                </a:lnTo>
                <a:lnTo>
                  <a:pt x="3170" y="681"/>
                </a:lnTo>
                <a:lnTo>
                  <a:pt x="3165" y="699"/>
                </a:lnTo>
                <a:lnTo>
                  <a:pt x="3163" y="707"/>
                </a:lnTo>
                <a:lnTo>
                  <a:pt x="3162" y="716"/>
                </a:lnTo>
                <a:lnTo>
                  <a:pt x="3160" y="723"/>
                </a:lnTo>
                <a:lnTo>
                  <a:pt x="3160" y="730"/>
                </a:lnTo>
                <a:lnTo>
                  <a:pt x="3160" y="738"/>
                </a:lnTo>
                <a:lnTo>
                  <a:pt x="3162" y="746"/>
                </a:lnTo>
                <a:lnTo>
                  <a:pt x="3163" y="755"/>
                </a:lnTo>
                <a:lnTo>
                  <a:pt x="3165" y="764"/>
                </a:lnTo>
                <a:lnTo>
                  <a:pt x="2634" y="764"/>
                </a:lnTo>
                <a:lnTo>
                  <a:pt x="2637" y="761"/>
                </a:lnTo>
                <a:lnTo>
                  <a:pt x="2640" y="757"/>
                </a:lnTo>
                <a:lnTo>
                  <a:pt x="2645" y="749"/>
                </a:lnTo>
                <a:lnTo>
                  <a:pt x="2649" y="738"/>
                </a:lnTo>
                <a:lnTo>
                  <a:pt x="2654" y="724"/>
                </a:lnTo>
                <a:lnTo>
                  <a:pt x="2657" y="710"/>
                </a:lnTo>
                <a:lnTo>
                  <a:pt x="2661" y="693"/>
                </a:lnTo>
                <a:lnTo>
                  <a:pt x="2665" y="675"/>
                </a:lnTo>
                <a:lnTo>
                  <a:pt x="2668" y="654"/>
                </a:lnTo>
                <a:lnTo>
                  <a:pt x="2673" y="615"/>
                </a:lnTo>
                <a:lnTo>
                  <a:pt x="2678" y="564"/>
                </a:lnTo>
                <a:lnTo>
                  <a:pt x="2683" y="499"/>
                </a:lnTo>
                <a:lnTo>
                  <a:pt x="2689" y="421"/>
                </a:lnTo>
                <a:lnTo>
                  <a:pt x="2693" y="374"/>
                </a:lnTo>
                <a:lnTo>
                  <a:pt x="2699" y="284"/>
                </a:lnTo>
                <a:lnTo>
                  <a:pt x="2702" y="210"/>
                </a:lnTo>
                <a:lnTo>
                  <a:pt x="2705" y="153"/>
                </a:lnTo>
                <a:lnTo>
                  <a:pt x="2705" y="130"/>
                </a:lnTo>
                <a:lnTo>
                  <a:pt x="2705" y="112"/>
                </a:lnTo>
                <a:lnTo>
                  <a:pt x="2705" y="93"/>
                </a:lnTo>
                <a:lnTo>
                  <a:pt x="2704" y="76"/>
                </a:lnTo>
                <a:lnTo>
                  <a:pt x="2702" y="62"/>
                </a:lnTo>
                <a:lnTo>
                  <a:pt x="2700" y="49"/>
                </a:lnTo>
                <a:lnTo>
                  <a:pt x="2698" y="38"/>
                </a:lnTo>
                <a:lnTo>
                  <a:pt x="2694" y="28"/>
                </a:lnTo>
                <a:lnTo>
                  <a:pt x="2690" y="21"/>
                </a:lnTo>
                <a:lnTo>
                  <a:pt x="2688" y="17"/>
                </a:lnTo>
                <a:lnTo>
                  <a:pt x="2685" y="15"/>
                </a:lnTo>
                <a:lnTo>
                  <a:pt x="2891" y="15"/>
                </a:lnTo>
                <a:lnTo>
                  <a:pt x="2886" y="19"/>
                </a:lnTo>
                <a:lnTo>
                  <a:pt x="2881" y="27"/>
                </a:lnTo>
                <a:lnTo>
                  <a:pt x="2879" y="32"/>
                </a:lnTo>
                <a:lnTo>
                  <a:pt x="2876" y="36"/>
                </a:lnTo>
                <a:lnTo>
                  <a:pt x="2872" y="49"/>
                </a:lnTo>
                <a:lnTo>
                  <a:pt x="2869" y="63"/>
                </a:lnTo>
                <a:lnTo>
                  <a:pt x="2865" y="79"/>
                </a:lnTo>
                <a:lnTo>
                  <a:pt x="2862" y="98"/>
                </a:lnTo>
                <a:lnTo>
                  <a:pt x="2858" y="119"/>
                </a:lnTo>
                <a:lnTo>
                  <a:pt x="2853" y="159"/>
                </a:lnTo>
                <a:lnTo>
                  <a:pt x="2848" y="211"/>
                </a:lnTo>
                <a:lnTo>
                  <a:pt x="2843" y="277"/>
                </a:lnTo>
                <a:lnTo>
                  <a:pt x="2837" y="357"/>
                </a:lnTo>
                <a:lnTo>
                  <a:pt x="2834" y="404"/>
                </a:lnTo>
                <a:lnTo>
                  <a:pt x="2823" y="565"/>
                </a:lnTo>
                <a:lnTo>
                  <a:pt x="2819" y="627"/>
                </a:lnTo>
                <a:lnTo>
                  <a:pt x="2819" y="633"/>
                </a:lnTo>
                <a:lnTo>
                  <a:pt x="2819" y="639"/>
                </a:lnTo>
                <a:lnTo>
                  <a:pt x="2820" y="644"/>
                </a:lnTo>
                <a:lnTo>
                  <a:pt x="2821" y="649"/>
                </a:lnTo>
                <a:lnTo>
                  <a:pt x="2824" y="653"/>
                </a:lnTo>
                <a:lnTo>
                  <a:pt x="2826" y="656"/>
                </a:lnTo>
                <a:lnTo>
                  <a:pt x="2829" y="659"/>
                </a:lnTo>
                <a:lnTo>
                  <a:pt x="2831" y="661"/>
                </a:lnTo>
                <a:lnTo>
                  <a:pt x="2835" y="664"/>
                </a:lnTo>
                <a:lnTo>
                  <a:pt x="2837" y="665"/>
                </a:lnTo>
                <a:lnTo>
                  <a:pt x="2846" y="667"/>
                </a:lnTo>
                <a:lnTo>
                  <a:pt x="2855" y="669"/>
                </a:lnTo>
                <a:lnTo>
                  <a:pt x="2868" y="669"/>
                </a:lnTo>
                <a:lnTo>
                  <a:pt x="2913" y="669"/>
                </a:lnTo>
                <a:lnTo>
                  <a:pt x="2949" y="667"/>
                </a:lnTo>
                <a:lnTo>
                  <a:pt x="2978" y="665"/>
                </a:lnTo>
                <a:lnTo>
                  <a:pt x="2999" y="663"/>
                </a:lnTo>
                <a:lnTo>
                  <a:pt x="3009" y="660"/>
                </a:lnTo>
                <a:lnTo>
                  <a:pt x="3018" y="658"/>
                </a:lnTo>
                <a:lnTo>
                  <a:pt x="3039" y="650"/>
                </a:lnTo>
                <a:lnTo>
                  <a:pt x="3049" y="646"/>
                </a:lnTo>
                <a:lnTo>
                  <a:pt x="3058" y="641"/>
                </a:lnTo>
                <a:lnTo>
                  <a:pt x="3069" y="635"/>
                </a:lnTo>
                <a:lnTo>
                  <a:pt x="3079" y="627"/>
                </a:lnTo>
                <a:lnTo>
                  <a:pt x="3104" y="580"/>
                </a:lnTo>
                <a:lnTo>
                  <a:pt x="3132" y="527"/>
                </a:lnTo>
                <a:lnTo>
                  <a:pt x="3162" y="466"/>
                </a:lnTo>
                <a:lnTo>
                  <a:pt x="3193" y="400"/>
                </a:lnTo>
                <a:lnTo>
                  <a:pt x="3245" y="288"/>
                </a:lnTo>
                <a:lnTo>
                  <a:pt x="3268" y="239"/>
                </a:lnTo>
                <a:lnTo>
                  <a:pt x="3289" y="195"/>
                </a:lnTo>
                <a:lnTo>
                  <a:pt x="3305" y="158"/>
                </a:lnTo>
                <a:lnTo>
                  <a:pt x="3319" y="126"/>
                </a:lnTo>
                <a:lnTo>
                  <a:pt x="3330" y="101"/>
                </a:lnTo>
                <a:lnTo>
                  <a:pt x="3338" y="80"/>
                </a:lnTo>
                <a:lnTo>
                  <a:pt x="3343" y="66"/>
                </a:lnTo>
                <a:lnTo>
                  <a:pt x="3344" y="61"/>
                </a:lnTo>
                <a:lnTo>
                  <a:pt x="3344" y="57"/>
                </a:lnTo>
                <a:lnTo>
                  <a:pt x="3343" y="47"/>
                </a:lnTo>
                <a:lnTo>
                  <a:pt x="3341" y="36"/>
                </a:lnTo>
                <a:lnTo>
                  <a:pt x="3338" y="25"/>
                </a:lnTo>
                <a:lnTo>
                  <a:pt x="3336" y="21"/>
                </a:lnTo>
                <a:lnTo>
                  <a:pt x="3334" y="15"/>
                </a:lnTo>
                <a:lnTo>
                  <a:pt x="3497" y="15"/>
                </a:lnTo>
                <a:lnTo>
                  <a:pt x="3610" y="431"/>
                </a:lnTo>
                <a:lnTo>
                  <a:pt x="3630" y="504"/>
                </a:lnTo>
                <a:lnTo>
                  <a:pt x="3650" y="565"/>
                </a:lnTo>
                <a:lnTo>
                  <a:pt x="3667" y="616"/>
                </a:lnTo>
                <a:lnTo>
                  <a:pt x="3674" y="638"/>
                </a:lnTo>
                <a:lnTo>
                  <a:pt x="3681" y="658"/>
                </a:lnTo>
                <a:lnTo>
                  <a:pt x="3690" y="676"/>
                </a:lnTo>
                <a:lnTo>
                  <a:pt x="3697" y="694"/>
                </a:lnTo>
                <a:lnTo>
                  <a:pt x="3706" y="710"/>
                </a:lnTo>
                <a:lnTo>
                  <a:pt x="3714" y="723"/>
                </a:lnTo>
                <a:lnTo>
                  <a:pt x="3721" y="737"/>
                </a:lnTo>
                <a:lnTo>
                  <a:pt x="3730" y="747"/>
                </a:lnTo>
                <a:lnTo>
                  <a:pt x="3738" y="756"/>
                </a:lnTo>
                <a:lnTo>
                  <a:pt x="3742" y="761"/>
                </a:lnTo>
                <a:lnTo>
                  <a:pt x="3747" y="764"/>
                </a:lnTo>
                <a:close/>
                <a:moveTo>
                  <a:pt x="2587" y="580"/>
                </a:moveTo>
                <a:lnTo>
                  <a:pt x="2583" y="592"/>
                </a:lnTo>
                <a:lnTo>
                  <a:pt x="2579" y="603"/>
                </a:lnTo>
                <a:lnTo>
                  <a:pt x="2570" y="626"/>
                </a:lnTo>
                <a:lnTo>
                  <a:pt x="2559" y="647"/>
                </a:lnTo>
                <a:lnTo>
                  <a:pt x="2553" y="658"/>
                </a:lnTo>
                <a:lnTo>
                  <a:pt x="2547" y="666"/>
                </a:lnTo>
                <a:lnTo>
                  <a:pt x="2534" y="684"/>
                </a:lnTo>
                <a:lnTo>
                  <a:pt x="2526" y="693"/>
                </a:lnTo>
                <a:lnTo>
                  <a:pt x="2519" y="701"/>
                </a:lnTo>
                <a:lnTo>
                  <a:pt x="2512" y="709"/>
                </a:lnTo>
                <a:lnTo>
                  <a:pt x="2503" y="716"/>
                </a:lnTo>
                <a:lnTo>
                  <a:pt x="2487" y="729"/>
                </a:lnTo>
                <a:lnTo>
                  <a:pt x="2478" y="735"/>
                </a:lnTo>
                <a:lnTo>
                  <a:pt x="2469" y="740"/>
                </a:lnTo>
                <a:lnTo>
                  <a:pt x="2460" y="746"/>
                </a:lnTo>
                <a:lnTo>
                  <a:pt x="2450" y="751"/>
                </a:lnTo>
                <a:lnTo>
                  <a:pt x="2440" y="755"/>
                </a:lnTo>
                <a:lnTo>
                  <a:pt x="2429" y="760"/>
                </a:lnTo>
                <a:lnTo>
                  <a:pt x="2419" y="763"/>
                </a:lnTo>
                <a:lnTo>
                  <a:pt x="2409" y="766"/>
                </a:lnTo>
                <a:lnTo>
                  <a:pt x="2396" y="769"/>
                </a:lnTo>
                <a:lnTo>
                  <a:pt x="2385" y="772"/>
                </a:lnTo>
                <a:lnTo>
                  <a:pt x="2361" y="775"/>
                </a:lnTo>
                <a:lnTo>
                  <a:pt x="2336" y="778"/>
                </a:lnTo>
                <a:lnTo>
                  <a:pt x="2323" y="779"/>
                </a:lnTo>
                <a:lnTo>
                  <a:pt x="2310" y="779"/>
                </a:lnTo>
                <a:lnTo>
                  <a:pt x="2293" y="778"/>
                </a:lnTo>
                <a:lnTo>
                  <a:pt x="2276" y="777"/>
                </a:lnTo>
                <a:lnTo>
                  <a:pt x="2259" y="775"/>
                </a:lnTo>
                <a:lnTo>
                  <a:pt x="2243" y="772"/>
                </a:lnTo>
                <a:lnTo>
                  <a:pt x="2228" y="768"/>
                </a:lnTo>
                <a:lnTo>
                  <a:pt x="2213" y="764"/>
                </a:lnTo>
                <a:lnTo>
                  <a:pt x="2198" y="760"/>
                </a:lnTo>
                <a:lnTo>
                  <a:pt x="2184" y="754"/>
                </a:lnTo>
                <a:lnTo>
                  <a:pt x="2170" y="746"/>
                </a:lnTo>
                <a:lnTo>
                  <a:pt x="2157" y="739"/>
                </a:lnTo>
                <a:lnTo>
                  <a:pt x="2144" y="730"/>
                </a:lnTo>
                <a:lnTo>
                  <a:pt x="2130" y="721"/>
                </a:lnTo>
                <a:lnTo>
                  <a:pt x="2124" y="716"/>
                </a:lnTo>
                <a:lnTo>
                  <a:pt x="2118" y="711"/>
                </a:lnTo>
                <a:lnTo>
                  <a:pt x="2107" y="700"/>
                </a:lnTo>
                <a:lnTo>
                  <a:pt x="2096" y="689"/>
                </a:lnTo>
                <a:lnTo>
                  <a:pt x="2085" y="677"/>
                </a:lnTo>
                <a:lnTo>
                  <a:pt x="2076" y="665"/>
                </a:lnTo>
                <a:lnTo>
                  <a:pt x="2066" y="652"/>
                </a:lnTo>
                <a:lnTo>
                  <a:pt x="2057" y="639"/>
                </a:lnTo>
                <a:lnTo>
                  <a:pt x="2050" y="626"/>
                </a:lnTo>
                <a:lnTo>
                  <a:pt x="2043" y="613"/>
                </a:lnTo>
                <a:lnTo>
                  <a:pt x="2036" y="598"/>
                </a:lnTo>
                <a:lnTo>
                  <a:pt x="2030" y="585"/>
                </a:lnTo>
                <a:lnTo>
                  <a:pt x="2025" y="570"/>
                </a:lnTo>
                <a:lnTo>
                  <a:pt x="2020" y="555"/>
                </a:lnTo>
                <a:lnTo>
                  <a:pt x="2016" y="540"/>
                </a:lnTo>
                <a:lnTo>
                  <a:pt x="2013" y="524"/>
                </a:lnTo>
                <a:lnTo>
                  <a:pt x="2010" y="508"/>
                </a:lnTo>
                <a:lnTo>
                  <a:pt x="2008" y="491"/>
                </a:lnTo>
                <a:lnTo>
                  <a:pt x="2006" y="474"/>
                </a:lnTo>
                <a:lnTo>
                  <a:pt x="2005" y="457"/>
                </a:lnTo>
                <a:lnTo>
                  <a:pt x="2005" y="440"/>
                </a:lnTo>
                <a:lnTo>
                  <a:pt x="2005" y="416"/>
                </a:lnTo>
                <a:lnTo>
                  <a:pt x="2006" y="393"/>
                </a:lnTo>
                <a:lnTo>
                  <a:pt x="2008" y="370"/>
                </a:lnTo>
                <a:lnTo>
                  <a:pt x="2011" y="348"/>
                </a:lnTo>
                <a:lnTo>
                  <a:pt x="2013" y="337"/>
                </a:lnTo>
                <a:lnTo>
                  <a:pt x="2015" y="326"/>
                </a:lnTo>
                <a:lnTo>
                  <a:pt x="2019" y="306"/>
                </a:lnTo>
                <a:lnTo>
                  <a:pt x="2023" y="285"/>
                </a:lnTo>
                <a:lnTo>
                  <a:pt x="2030" y="266"/>
                </a:lnTo>
                <a:lnTo>
                  <a:pt x="2036" y="246"/>
                </a:lnTo>
                <a:lnTo>
                  <a:pt x="2044" y="227"/>
                </a:lnTo>
                <a:lnTo>
                  <a:pt x="2051" y="209"/>
                </a:lnTo>
                <a:lnTo>
                  <a:pt x="2061" y="192"/>
                </a:lnTo>
                <a:lnTo>
                  <a:pt x="2071" y="175"/>
                </a:lnTo>
                <a:lnTo>
                  <a:pt x="2081" y="159"/>
                </a:lnTo>
                <a:lnTo>
                  <a:pt x="2093" y="142"/>
                </a:lnTo>
                <a:lnTo>
                  <a:pt x="2105" y="127"/>
                </a:lnTo>
                <a:lnTo>
                  <a:pt x="2118" y="112"/>
                </a:lnTo>
                <a:lnTo>
                  <a:pt x="2132" y="97"/>
                </a:lnTo>
                <a:lnTo>
                  <a:pt x="2147" y="84"/>
                </a:lnTo>
                <a:lnTo>
                  <a:pt x="2162" y="72"/>
                </a:lnTo>
                <a:lnTo>
                  <a:pt x="2179" y="61"/>
                </a:lnTo>
                <a:lnTo>
                  <a:pt x="2186" y="55"/>
                </a:lnTo>
                <a:lnTo>
                  <a:pt x="2195" y="50"/>
                </a:lnTo>
                <a:lnTo>
                  <a:pt x="2213" y="40"/>
                </a:lnTo>
                <a:lnTo>
                  <a:pt x="2230" y="32"/>
                </a:lnTo>
                <a:lnTo>
                  <a:pt x="2249" y="24"/>
                </a:lnTo>
                <a:lnTo>
                  <a:pt x="2269" y="18"/>
                </a:lnTo>
                <a:lnTo>
                  <a:pt x="2279" y="15"/>
                </a:lnTo>
                <a:lnTo>
                  <a:pt x="2288" y="12"/>
                </a:lnTo>
                <a:lnTo>
                  <a:pt x="2309" y="7"/>
                </a:lnTo>
                <a:lnTo>
                  <a:pt x="2330" y="5"/>
                </a:lnTo>
                <a:lnTo>
                  <a:pt x="2351" y="2"/>
                </a:lnTo>
                <a:lnTo>
                  <a:pt x="2374" y="0"/>
                </a:lnTo>
                <a:lnTo>
                  <a:pt x="2398" y="0"/>
                </a:lnTo>
                <a:lnTo>
                  <a:pt x="2419" y="0"/>
                </a:lnTo>
                <a:lnTo>
                  <a:pt x="2443" y="1"/>
                </a:lnTo>
                <a:lnTo>
                  <a:pt x="2468" y="4"/>
                </a:lnTo>
                <a:lnTo>
                  <a:pt x="2495" y="7"/>
                </a:lnTo>
                <a:lnTo>
                  <a:pt x="2521" y="11"/>
                </a:lnTo>
                <a:lnTo>
                  <a:pt x="2545" y="12"/>
                </a:lnTo>
                <a:lnTo>
                  <a:pt x="2564" y="15"/>
                </a:lnTo>
                <a:lnTo>
                  <a:pt x="2581" y="15"/>
                </a:lnTo>
                <a:lnTo>
                  <a:pt x="2560" y="205"/>
                </a:lnTo>
                <a:lnTo>
                  <a:pt x="2553" y="192"/>
                </a:lnTo>
                <a:lnTo>
                  <a:pt x="2545" y="180"/>
                </a:lnTo>
                <a:lnTo>
                  <a:pt x="2540" y="174"/>
                </a:lnTo>
                <a:lnTo>
                  <a:pt x="2536" y="167"/>
                </a:lnTo>
                <a:lnTo>
                  <a:pt x="2526" y="157"/>
                </a:lnTo>
                <a:lnTo>
                  <a:pt x="2521" y="150"/>
                </a:lnTo>
                <a:lnTo>
                  <a:pt x="2517" y="146"/>
                </a:lnTo>
                <a:lnTo>
                  <a:pt x="2507" y="137"/>
                </a:lnTo>
                <a:lnTo>
                  <a:pt x="2496" y="129"/>
                </a:lnTo>
                <a:lnTo>
                  <a:pt x="2485" y="121"/>
                </a:lnTo>
                <a:lnTo>
                  <a:pt x="2474" y="114"/>
                </a:lnTo>
                <a:lnTo>
                  <a:pt x="2462" y="109"/>
                </a:lnTo>
                <a:lnTo>
                  <a:pt x="2450" y="104"/>
                </a:lnTo>
                <a:lnTo>
                  <a:pt x="2438" y="100"/>
                </a:lnTo>
                <a:lnTo>
                  <a:pt x="2424" y="97"/>
                </a:lnTo>
                <a:lnTo>
                  <a:pt x="2411" y="95"/>
                </a:lnTo>
                <a:lnTo>
                  <a:pt x="2398" y="93"/>
                </a:lnTo>
                <a:lnTo>
                  <a:pt x="2383" y="92"/>
                </a:lnTo>
                <a:lnTo>
                  <a:pt x="2370" y="93"/>
                </a:lnTo>
                <a:lnTo>
                  <a:pt x="2356" y="95"/>
                </a:lnTo>
                <a:lnTo>
                  <a:pt x="2343" y="96"/>
                </a:lnTo>
                <a:lnTo>
                  <a:pt x="2331" y="100"/>
                </a:lnTo>
                <a:lnTo>
                  <a:pt x="2319" y="103"/>
                </a:lnTo>
                <a:lnTo>
                  <a:pt x="2306" y="108"/>
                </a:lnTo>
                <a:lnTo>
                  <a:pt x="2302" y="110"/>
                </a:lnTo>
                <a:lnTo>
                  <a:pt x="2296" y="113"/>
                </a:lnTo>
                <a:lnTo>
                  <a:pt x="2285" y="119"/>
                </a:lnTo>
                <a:lnTo>
                  <a:pt x="2274" y="126"/>
                </a:lnTo>
                <a:lnTo>
                  <a:pt x="2264" y="133"/>
                </a:lnTo>
                <a:lnTo>
                  <a:pt x="2254" y="142"/>
                </a:lnTo>
                <a:lnTo>
                  <a:pt x="2245" y="152"/>
                </a:lnTo>
                <a:lnTo>
                  <a:pt x="2236" y="163"/>
                </a:lnTo>
                <a:lnTo>
                  <a:pt x="2226" y="174"/>
                </a:lnTo>
                <a:lnTo>
                  <a:pt x="2219" y="186"/>
                </a:lnTo>
                <a:lnTo>
                  <a:pt x="2211" y="198"/>
                </a:lnTo>
                <a:lnTo>
                  <a:pt x="2204" y="209"/>
                </a:lnTo>
                <a:lnTo>
                  <a:pt x="2198" y="221"/>
                </a:lnTo>
                <a:lnTo>
                  <a:pt x="2192" y="233"/>
                </a:lnTo>
                <a:lnTo>
                  <a:pt x="2187" y="245"/>
                </a:lnTo>
                <a:lnTo>
                  <a:pt x="2183" y="257"/>
                </a:lnTo>
                <a:lnTo>
                  <a:pt x="2179" y="271"/>
                </a:lnTo>
                <a:lnTo>
                  <a:pt x="2175" y="283"/>
                </a:lnTo>
                <a:lnTo>
                  <a:pt x="2172" y="296"/>
                </a:lnTo>
                <a:lnTo>
                  <a:pt x="2166" y="324"/>
                </a:lnTo>
                <a:lnTo>
                  <a:pt x="2163" y="339"/>
                </a:lnTo>
                <a:lnTo>
                  <a:pt x="2162" y="353"/>
                </a:lnTo>
                <a:lnTo>
                  <a:pt x="2161" y="368"/>
                </a:lnTo>
                <a:lnTo>
                  <a:pt x="2160" y="383"/>
                </a:lnTo>
                <a:lnTo>
                  <a:pt x="2158" y="398"/>
                </a:lnTo>
                <a:lnTo>
                  <a:pt x="2158" y="414"/>
                </a:lnTo>
                <a:lnTo>
                  <a:pt x="2158" y="428"/>
                </a:lnTo>
                <a:lnTo>
                  <a:pt x="2160" y="443"/>
                </a:lnTo>
                <a:lnTo>
                  <a:pt x="2161" y="456"/>
                </a:lnTo>
                <a:lnTo>
                  <a:pt x="2162" y="470"/>
                </a:lnTo>
                <a:lnTo>
                  <a:pt x="2164" y="483"/>
                </a:lnTo>
                <a:lnTo>
                  <a:pt x="2167" y="495"/>
                </a:lnTo>
                <a:lnTo>
                  <a:pt x="2169" y="507"/>
                </a:lnTo>
                <a:lnTo>
                  <a:pt x="2173" y="519"/>
                </a:lnTo>
                <a:lnTo>
                  <a:pt x="2178" y="530"/>
                </a:lnTo>
                <a:lnTo>
                  <a:pt x="2181" y="542"/>
                </a:lnTo>
                <a:lnTo>
                  <a:pt x="2186" y="552"/>
                </a:lnTo>
                <a:lnTo>
                  <a:pt x="2192" y="563"/>
                </a:lnTo>
                <a:lnTo>
                  <a:pt x="2198" y="573"/>
                </a:lnTo>
                <a:lnTo>
                  <a:pt x="2204" y="581"/>
                </a:lnTo>
                <a:lnTo>
                  <a:pt x="2211" y="591"/>
                </a:lnTo>
                <a:lnTo>
                  <a:pt x="2218" y="599"/>
                </a:lnTo>
                <a:lnTo>
                  <a:pt x="2225" y="607"/>
                </a:lnTo>
                <a:lnTo>
                  <a:pt x="2234" y="614"/>
                </a:lnTo>
                <a:lnTo>
                  <a:pt x="2241" y="621"/>
                </a:lnTo>
                <a:lnTo>
                  <a:pt x="2249" y="627"/>
                </a:lnTo>
                <a:lnTo>
                  <a:pt x="2266" y="638"/>
                </a:lnTo>
                <a:lnTo>
                  <a:pt x="2275" y="643"/>
                </a:lnTo>
                <a:lnTo>
                  <a:pt x="2285" y="648"/>
                </a:lnTo>
                <a:lnTo>
                  <a:pt x="2294" y="652"/>
                </a:lnTo>
                <a:lnTo>
                  <a:pt x="2304" y="655"/>
                </a:lnTo>
                <a:lnTo>
                  <a:pt x="2314" y="658"/>
                </a:lnTo>
                <a:lnTo>
                  <a:pt x="2325" y="660"/>
                </a:lnTo>
                <a:lnTo>
                  <a:pt x="2334" y="661"/>
                </a:lnTo>
                <a:lnTo>
                  <a:pt x="2345" y="663"/>
                </a:lnTo>
                <a:lnTo>
                  <a:pt x="2357" y="664"/>
                </a:lnTo>
                <a:lnTo>
                  <a:pt x="2368" y="664"/>
                </a:lnTo>
                <a:lnTo>
                  <a:pt x="2381" y="664"/>
                </a:lnTo>
                <a:lnTo>
                  <a:pt x="2394" y="663"/>
                </a:lnTo>
                <a:lnTo>
                  <a:pt x="2406" y="661"/>
                </a:lnTo>
                <a:lnTo>
                  <a:pt x="2419" y="659"/>
                </a:lnTo>
                <a:lnTo>
                  <a:pt x="2432" y="655"/>
                </a:lnTo>
                <a:lnTo>
                  <a:pt x="2445" y="652"/>
                </a:lnTo>
                <a:lnTo>
                  <a:pt x="2472" y="643"/>
                </a:lnTo>
                <a:lnTo>
                  <a:pt x="2500" y="631"/>
                </a:lnTo>
                <a:lnTo>
                  <a:pt x="2514" y="624"/>
                </a:lnTo>
                <a:lnTo>
                  <a:pt x="2529" y="616"/>
                </a:lnTo>
                <a:lnTo>
                  <a:pt x="2543" y="608"/>
                </a:lnTo>
                <a:lnTo>
                  <a:pt x="2558" y="599"/>
                </a:lnTo>
                <a:lnTo>
                  <a:pt x="2587" y="580"/>
                </a:lnTo>
                <a:close/>
                <a:moveTo>
                  <a:pt x="2048" y="789"/>
                </a:moveTo>
                <a:lnTo>
                  <a:pt x="2016" y="792"/>
                </a:lnTo>
                <a:lnTo>
                  <a:pt x="1983" y="795"/>
                </a:lnTo>
                <a:lnTo>
                  <a:pt x="1948" y="796"/>
                </a:lnTo>
                <a:lnTo>
                  <a:pt x="1911" y="796"/>
                </a:lnTo>
                <a:lnTo>
                  <a:pt x="1892" y="796"/>
                </a:lnTo>
                <a:lnTo>
                  <a:pt x="1877" y="795"/>
                </a:lnTo>
                <a:lnTo>
                  <a:pt x="1863" y="792"/>
                </a:lnTo>
                <a:lnTo>
                  <a:pt x="1857" y="790"/>
                </a:lnTo>
                <a:lnTo>
                  <a:pt x="1853" y="789"/>
                </a:lnTo>
                <a:lnTo>
                  <a:pt x="1849" y="786"/>
                </a:lnTo>
                <a:lnTo>
                  <a:pt x="1845" y="784"/>
                </a:lnTo>
                <a:lnTo>
                  <a:pt x="1838" y="779"/>
                </a:lnTo>
                <a:lnTo>
                  <a:pt x="1834" y="775"/>
                </a:lnTo>
                <a:lnTo>
                  <a:pt x="1830" y="772"/>
                </a:lnTo>
                <a:lnTo>
                  <a:pt x="1823" y="762"/>
                </a:lnTo>
                <a:lnTo>
                  <a:pt x="1613" y="471"/>
                </a:lnTo>
                <a:lnTo>
                  <a:pt x="1606" y="461"/>
                </a:lnTo>
                <a:lnTo>
                  <a:pt x="1598" y="453"/>
                </a:lnTo>
                <a:lnTo>
                  <a:pt x="1591" y="445"/>
                </a:lnTo>
                <a:lnTo>
                  <a:pt x="1584" y="440"/>
                </a:lnTo>
                <a:lnTo>
                  <a:pt x="1578" y="436"/>
                </a:lnTo>
                <a:lnTo>
                  <a:pt x="1570" y="432"/>
                </a:lnTo>
                <a:lnTo>
                  <a:pt x="1564" y="431"/>
                </a:lnTo>
                <a:lnTo>
                  <a:pt x="1558" y="430"/>
                </a:lnTo>
                <a:lnTo>
                  <a:pt x="1553" y="430"/>
                </a:lnTo>
                <a:lnTo>
                  <a:pt x="1550" y="487"/>
                </a:lnTo>
                <a:lnTo>
                  <a:pt x="1545" y="546"/>
                </a:lnTo>
                <a:lnTo>
                  <a:pt x="1544" y="572"/>
                </a:lnTo>
                <a:lnTo>
                  <a:pt x="1543" y="596"/>
                </a:lnTo>
                <a:lnTo>
                  <a:pt x="1541" y="637"/>
                </a:lnTo>
                <a:lnTo>
                  <a:pt x="1541" y="670"/>
                </a:lnTo>
                <a:lnTo>
                  <a:pt x="1543" y="688"/>
                </a:lnTo>
                <a:lnTo>
                  <a:pt x="1544" y="705"/>
                </a:lnTo>
                <a:lnTo>
                  <a:pt x="1545" y="720"/>
                </a:lnTo>
                <a:lnTo>
                  <a:pt x="1547" y="732"/>
                </a:lnTo>
                <a:lnTo>
                  <a:pt x="1550" y="743"/>
                </a:lnTo>
                <a:lnTo>
                  <a:pt x="1553" y="751"/>
                </a:lnTo>
                <a:lnTo>
                  <a:pt x="1555" y="756"/>
                </a:lnTo>
                <a:lnTo>
                  <a:pt x="1557" y="758"/>
                </a:lnTo>
                <a:lnTo>
                  <a:pt x="1560" y="762"/>
                </a:lnTo>
                <a:lnTo>
                  <a:pt x="1562" y="764"/>
                </a:lnTo>
                <a:lnTo>
                  <a:pt x="1358" y="764"/>
                </a:lnTo>
                <a:lnTo>
                  <a:pt x="1360" y="763"/>
                </a:lnTo>
                <a:lnTo>
                  <a:pt x="1362" y="761"/>
                </a:lnTo>
                <a:lnTo>
                  <a:pt x="1364" y="758"/>
                </a:lnTo>
                <a:lnTo>
                  <a:pt x="1369" y="751"/>
                </a:lnTo>
                <a:lnTo>
                  <a:pt x="1372" y="741"/>
                </a:lnTo>
                <a:lnTo>
                  <a:pt x="1377" y="730"/>
                </a:lnTo>
                <a:lnTo>
                  <a:pt x="1381" y="718"/>
                </a:lnTo>
                <a:lnTo>
                  <a:pt x="1385" y="704"/>
                </a:lnTo>
                <a:lnTo>
                  <a:pt x="1388" y="687"/>
                </a:lnTo>
                <a:lnTo>
                  <a:pt x="1391" y="669"/>
                </a:lnTo>
                <a:lnTo>
                  <a:pt x="1397" y="627"/>
                </a:lnTo>
                <a:lnTo>
                  <a:pt x="1403" y="573"/>
                </a:lnTo>
                <a:lnTo>
                  <a:pt x="1408" y="504"/>
                </a:lnTo>
                <a:lnTo>
                  <a:pt x="1415" y="421"/>
                </a:lnTo>
                <a:lnTo>
                  <a:pt x="1417" y="374"/>
                </a:lnTo>
                <a:lnTo>
                  <a:pt x="1423" y="285"/>
                </a:lnTo>
                <a:lnTo>
                  <a:pt x="1428" y="211"/>
                </a:lnTo>
                <a:lnTo>
                  <a:pt x="1430" y="154"/>
                </a:lnTo>
                <a:lnTo>
                  <a:pt x="1431" y="131"/>
                </a:lnTo>
                <a:lnTo>
                  <a:pt x="1430" y="113"/>
                </a:lnTo>
                <a:lnTo>
                  <a:pt x="1430" y="93"/>
                </a:lnTo>
                <a:lnTo>
                  <a:pt x="1428" y="75"/>
                </a:lnTo>
                <a:lnTo>
                  <a:pt x="1427" y="61"/>
                </a:lnTo>
                <a:lnTo>
                  <a:pt x="1425" y="47"/>
                </a:lnTo>
                <a:lnTo>
                  <a:pt x="1421" y="36"/>
                </a:lnTo>
                <a:lnTo>
                  <a:pt x="1417" y="27"/>
                </a:lnTo>
                <a:lnTo>
                  <a:pt x="1414" y="19"/>
                </a:lnTo>
                <a:lnTo>
                  <a:pt x="1409" y="15"/>
                </a:lnTo>
                <a:lnTo>
                  <a:pt x="1686" y="15"/>
                </a:lnTo>
                <a:lnTo>
                  <a:pt x="1711" y="16"/>
                </a:lnTo>
                <a:lnTo>
                  <a:pt x="1725" y="16"/>
                </a:lnTo>
                <a:lnTo>
                  <a:pt x="1736" y="17"/>
                </a:lnTo>
                <a:lnTo>
                  <a:pt x="1759" y="21"/>
                </a:lnTo>
                <a:lnTo>
                  <a:pt x="1770" y="22"/>
                </a:lnTo>
                <a:lnTo>
                  <a:pt x="1779" y="24"/>
                </a:lnTo>
                <a:lnTo>
                  <a:pt x="1799" y="30"/>
                </a:lnTo>
                <a:lnTo>
                  <a:pt x="1817" y="38"/>
                </a:lnTo>
                <a:lnTo>
                  <a:pt x="1824" y="41"/>
                </a:lnTo>
                <a:lnTo>
                  <a:pt x="1833" y="45"/>
                </a:lnTo>
                <a:lnTo>
                  <a:pt x="1846" y="55"/>
                </a:lnTo>
                <a:lnTo>
                  <a:pt x="1853" y="61"/>
                </a:lnTo>
                <a:lnTo>
                  <a:pt x="1860" y="66"/>
                </a:lnTo>
                <a:lnTo>
                  <a:pt x="1864" y="72"/>
                </a:lnTo>
                <a:lnTo>
                  <a:pt x="1870" y="78"/>
                </a:lnTo>
                <a:lnTo>
                  <a:pt x="1875" y="84"/>
                </a:lnTo>
                <a:lnTo>
                  <a:pt x="1879" y="91"/>
                </a:lnTo>
                <a:lnTo>
                  <a:pt x="1887" y="106"/>
                </a:lnTo>
                <a:lnTo>
                  <a:pt x="1890" y="113"/>
                </a:lnTo>
                <a:lnTo>
                  <a:pt x="1892" y="121"/>
                </a:lnTo>
                <a:lnTo>
                  <a:pt x="1895" y="130"/>
                </a:lnTo>
                <a:lnTo>
                  <a:pt x="1897" y="138"/>
                </a:lnTo>
                <a:lnTo>
                  <a:pt x="1898" y="147"/>
                </a:lnTo>
                <a:lnTo>
                  <a:pt x="1898" y="152"/>
                </a:lnTo>
                <a:lnTo>
                  <a:pt x="1900" y="157"/>
                </a:lnTo>
                <a:lnTo>
                  <a:pt x="1900" y="166"/>
                </a:lnTo>
                <a:lnTo>
                  <a:pt x="1901" y="176"/>
                </a:lnTo>
                <a:lnTo>
                  <a:pt x="1900" y="195"/>
                </a:lnTo>
                <a:lnTo>
                  <a:pt x="1897" y="215"/>
                </a:lnTo>
                <a:lnTo>
                  <a:pt x="1894" y="233"/>
                </a:lnTo>
                <a:lnTo>
                  <a:pt x="1889" y="250"/>
                </a:lnTo>
                <a:lnTo>
                  <a:pt x="1886" y="258"/>
                </a:lnTo>
                <a:lnTo>
                  <a:pt x="1883" y="267"/>
                </a:lnTo>
                <a:lnTo>
                  <a:pt x="1879" y="275"/>
                </a:lnTo>
                <a:lnTo>
                  <a:pt x="1875" y="283"/>
                </a:lnTo>
                <a:lnTo>
                  <a:pt x="1870" y="290"/>
                </a:lnTo>
                <a:lnTo>
                  <a:pt x="1866" y="297"/>
                </a:lnTo>
                <a:lnTo>
                  <a:pt x="1861" y="305"/>
                </a:lnTo>
                <a:lnTo>
                  <a:pt x="1855" y="312"/>
                </a:lnTo>
                <a:lnTo>
                  <a:pt x="1844" y="325"/>
                </a:lnTo>
                <a:lnTo>
                  <a:pt x="1830" y="337"/>
                </a:lnTo>
                <a:lnTo>
                  <a:pt x="1815" y="348"/>
                </a:lnTo>
                <a:lnTo>
                  <a:pt x="1799" y="359"/>
                </a:lnTo>
                <a:lnTo>
                  <a:pt x="1782" y="369"/>
                </a:lnTo>
                <a:lnTo>
                  <a:pt x="1762" y="379"/>
                </a:lnTo>
                <a:lnTo>
                  <a:pt x="1753" y="382"/>
                </a:lnTo>
                <a:lnTo>
                  <a:pt x="1742" y="387"/>
                </a:lnTo>
                <a:lnTo>
                  <a:pt x="1720" y="394"/>
                </a:lnTo>
                <a:lnTo>
                  <a:pt x="1727" y="402"/>
                </a:lnTo>
                <a:lnTo>
                  <a:pt x="1736" y="411"/>
                </a:lnTo>
                <a:lnTo>
                  <a:pt x="1747" y="423"/>
                </a:lnTo>
                <a:lnTo>
                  <a:pt x="1757" y="439"/>
                </a:lnTo>
                <a:lnTo>
                  <a:pt x="1911" y="641"/>
                </a:lnTo>
                <a:lnTo>
                  <a:pt x="1942" y="682"/>
                </a:lnTo>
                <a:lnTo>
                  <a:pt x="1968" y="715"/>
                </a:lnTo>
                <a:lnTo>
                  <a:pt x="1987" y="739"/>
                </a:lnTo>
                <a:lnTo>
                  <a:pt x="2002" y="756"/>
                </a:lnTo>
                <a:lnTo>
                  <a:pt x="2011" y="764"/>
                </a:lnTo>
                <a:lnTo>
                  <a:pt x="2017" y="769"/>
                </a:lnTo>
                <a:lnTo>
                  <a:pt x="2022" y="774"/>
                </a:lnTo>
                <a:lnTo>
                  <a:pt x="2034" y="781"/>
                </a:lnTo>
                <a:lnTo>
                  <a:pt x="2048" y="789"/>
                </a:lnTo>
                <a:close/>
                <a:moveTo>
                  <a:pt x="1315" y="764"/>
                </a:moveTo>
                <a:lnTo>
                  <a:pt x="1286" y="767"/>
                </a:lnTo>
                <a:lnTo>
                  <a:pt x="1257" y="769"/>
                </a:lnTo>
                <a:lnTo>
                  <a:pt x="1228" y="771"/>
                </a:lnTo>
                <a:lnTo>
                  <a:pt x="1200" y="771"/>
                </a:lnTo>
                <a:lnTo>
                  <a:pt x="1188" y="771"/>
                </a:lnTo>
                <a:lnTo>
                  <a:pt x="1178" y="769"/>
                </a:lnTo>
                <a:lnTo>
                  <a:pt x="1168" y="767"/>
                </a:lnTo>
                <a:lnTo>
                  <a:pt x="1160" y="764"/>
                </a:lnTo>
                <a:lnTo>
                  <a:pt x="1151" y="762"/>
                </a:lnTo>
                <a:lnTo>
                  <a:pt x="1145" y="757"/>
                </a:lnTo>
                <a:lnTo>
                  <a:pt x="1142" y="755"/>
                </a:lnTo>
                <a:lnTo>
                  <a:pt x="1139" y="752"/>
                </a:lnTo>
                <a:lnTo>
                  <a:pt x="1136" y="747"/>
                </a:lnTo>
                <a:lnTo>
                  <a:pt x="1131" y="739"/>
                </a:lnTo>
                <a:lnTo>
                  <a:pt x="1125" y="728"/>
                </a:lnTo>
                <a:lnTo>
                  <a:pt x="1119" y="713"/>
                </a:lnTo>
                <a:lnTo>
                  <a:pt x="1113" y="697"/>
                </a:lnTo>
                <a:lnTo>
                  <a:pt x="1105" y="675"/>
                </a:lnTo>
                <a:lnTo>
                  <a:pt x="1098" y="650"/>
                </a:lnTo>
                <a:lnTo>
                  <a:pt x="1080" y="592"/>
                </a:lnTo>
                <a:lnTo>
                  <a:pt x="1062" y="528"/>
                </a:lnTo>
                <a:lnTo>
                  <a:pt x="1048" y="533"/>
                </a:lnTo>
                <a:lnTo>
                  <a:pt x="1034" y="536"/>
                </a:lnTo>
                <a:lnTo>
                  <a:pt x="1015" y="540"/>
                </a:lnTo>
                <a:lnTo>
                  <a:pt x="995" y="544"/>
                </a:lnTo>
                <a:lnTo>
                  <a:pt x="972" y="546"/>
                </a:lnTo>
                <a:lnTo>
                  <a:pt x="946" y="547"/>
                </a:lnTo>
                <a:lnTo>
                  <a:pt x="932" y="548"/>
                </a:lnTo>
                <a:lnTo>
                  <a:pt x="917" y="548"/>
                </a:lnTo>
                <a:lnTo>
                  <a:pt x="887" y="548"/>
                </a:lnTo>
                <a:lnTo>
                  <a:pt x="797" y="548"/>
                </a:lnTo>
                <a:lnTo>
                  <a:pt x="781" y="581"/>
                </a:lnTo>
                <a:lnTo>
                  <a:pt x="749" y="653"/>
                </a:lnTo>
                <a:lnTo>
                  <a:pt x="740" y="677"/>
                </a:lnTo>
                <a:lnTo>
                  <a:pt x="736" y="688"/>
                </a:lnTo>
                <a:lnTo>
                  <a:pt x="734" y="698"/>
                </a:lnTo>
                <a:lnTo>
                  <a:pt x="731" y="707"/>
                </a:lnTo>
                <a:lnTo>
                  <a:pt x="730" y="716"/>
                </a:lnTo>
                <a:lnTo>
                  <a:pt x="729" y="723"/>
                </a:lnTo>
                <a:lnTo>
                  <a:pt x="729" y="730"/>
                </a:lnTo>
                <a:lnTo>
                  <a:pt x="729" y="737"/>
                </a:lnTo>
                <a:lnTo>
                  <a:pt x="730" y="745"/>
                </a:lnTo>
                <a:lnTo>
                  <a:pt x="734" y="764"/>
                </a:lnTo>
                <a:lnTo>
                  <a:pt x="554" y="764"/>
                </a:lnTo>
                <a:lnTo>
                  <a:pt x="562" y="755"/>
                </a:lnTo>
                <a:lnTo>
                  <a:pt x="572" y="744"/>
                </a:lnTo>
                <a:lnTo>
                  <a:pt x="582" y="730"/>
                </a:lnTo>
                <a:lnTo>
                  <a:pt x="591" y="716"/>
                </a:lnTo>
                <a:lnTo>
                  <a:pt x="602" y="699"/>
                </a:lnTo>
                <a:lnTo>
                  <a:pt x="615" y="681"/>
                </a:lnTo>
                <a:lnTo>
                  <a:pt x="639" y="639"/>
                </a:lnTo>
                <a:lnTo>
                  <a:pt x="652" y="615"/>
                </a:lnTo>
                <a:lnTo>
                  <a:pt x="667" y="590"/>
                </a:lnTo>
                <a:lnTo>
                  <a:pt x="696" y="534"/>
                </a:lnTo>
                <a:lnTo>
                  <a:pt x="728" y="471"/>
                </a:lnTo>
                <a:lnTo>
                  <a:pt x="762" y="400"/>
                </a:lnTo>
                <a:lnTo>
                  <a:pt x="814" y="288"/>
                </a:lnTo>
                <a:lnTo>
                  <a:pt x="837" y="239"/>
                </a:lnTo>
                <a:lnTo>
                  <a:pt x="856" y="195"/>
                </a:lnTo>
                <a:lnTo>
                  <a:pt x="873" y="158"/>
                </a:lnTo>
                <a:lnTo>
                  <a:pt x="887" y="126"/>
                </a:lnTo>
                <a:lnTo>
                  <a:pt x="898" y="101"/>
                </a:lnTo>
                <a:lnTo>
                  <a:pt x="905" y="80"/>
                </a:lnTo>
                <a:lnTo>
                  <a:pt x="910" y="66"/>
                </a:lnTo>
                <a:lnTo>
                  <a:pt x="911" y="61"/>
                </a:lnTo>
                <a:lnTo>
                  <a:pt x="912" y="57"/>
                </a:lnTo>
                <a:lnTo>
                  <a:pt x="911" y="47"/>
                </a:lnTo>
                <a:lnTo>
                  <a:pt x="910" y="36"/>
                </a:lnTo>
                <a:lnTo>
                  <a:pt x="906" y="25"/>
                </a:lnTo>
                <a:lnTo>
                  <a:pt x="905" y="21"/>
                </a:lnTo>
                <a:lnTo>
                  <a:pt x="902" y="15"/>
                </a:lnTo>
                <a:lnTo>
                  <a:pt x="1065" y="15"/>
                </a:lnTo>
                <a:lnTo>
                  <a:pt x="1178" y="431"/>
                </a:lnTo>
                <a:lnTo>
                  <a:pt x="1199" y="504"/>
                </a:lnTo>
                <a:lnTo>
                  <a:pt x="1217" y="565"/>
                </a:lnTo>
                <a:lnTo>
                  <a:pt x="1234" y="616"/>
                </a:lnTo>
                <a:lnTo>
                  <a:pt x="1243" y="638"/>
                </a:lnTo>
                <a:lnTo>
                  <a:pt x="1250" y="658"/>
                </a:lnTo>
                <a:lnTo>
                  <a:pt x="1257" y="676"/>
                </a:lnTo>
                <a:lnTo>
                  <a:pt x="1266" y="694"/>
                </a:lnTo>
                <a:lnTo>
                  <a:pt x="1273" y="710"/>
                </a:lnTo>
                <a:lnTo>
                  <a:pt x="1281" y="723"/>
                </a:lnTo>
                <a:lnTo>
                  <a:pt x="1290" y="737"/>
                </a:lnTo>
                <a:lnTo>
                  <a:pt x="1298" y="747"/>
                </a:lnTo>
                <a:lnTo>
                  <a:pt x="1307" y="756"/>
                </a:lnTo>
                <a:lnTo>
                  <a:pt x="1311" y="761"/>
                </a:lnTo>
                <a:lnTo>
                  <a:pt x="1315" y="764"/>
                </a:lnTo>
                <a:close/>
                <a:moveTo>
                  <a:pt x="584" y="530"/>
                </a:moveTo>
                <a:lnTo>
                  <a:pt x="584" y="544"/>
                </a:lnTo>
                <a:lnTo>
                  <a:pt x="583" y="556"/>
                </a:lnTo>
                <a:lnTo>
                  <a:pt x="582" y="567"/>
                </a:lnTo>
                <a:lnTo>
                  <a:pt x="579" y="579"/>
                </a:lnTo>
                <a:lnTo>
                  <a:pt x="576" y="590"/>
                </a:lnTo>
                <a:lnTo>
                  <a:pt x="572" y="601"/>
                </a:lnTo>
                <a:lnTo>
                  <a:pt x="568" y="612"/>
                </a:lnTo>
                <a:lnTo>
                  <a:pt x="564" y="622"/>
                </a:lnTo>
                <a:lnTo>
                  <a:pt x="557" y="632"/>
                </a:lnTo>
                <a:lnTo>
                  <a:pt x="551" y="642"/>
                </a:lnTo>
                <a:lnTo>
                  <a:pt x="544" y="652"/>
                </a:lnTo>
                <a:lnTo>
                  <a:pt x="536" y="661"/>
                </a:lnTo>
                <a:lnTo>
                  <a:pt x="527" y="671"/>
                </a:lnTo>
                <a:lnTo>
                  <a:pt x="519" y="680"/>
                </a:lnTo>
                <a:lnTo>
                  <a:pt x="509" y="688"/>
                </a:lnTo>
                <a:lnTo>
                  <a:pt x="498" y="697"/>
                </a:lnTo>
                <a:lnTo>
                  <a:pt x="487" y="704"/>
                </a:lnTo>
                <a:lnTo>
                  <a:pt x="475" y="712"/>
                </a:lnTo>
                <a:lnTo>
                  <a:pt x="463" y="720"/>
                </a:lnTo>
                <a:lnTo>
                  <a:pt x="451" y="726"/>
                </a:lnTo>
                <a:lnTo>
                  <a:pt x="437" y="732"/>
                </a:lnTo>
                <a:lnTo>
                  <a:pt x="424" y="738"/>
                </a:lnTo>
                <a:lnTo>
                  <a:pt x="409" y="743"/>
                </a:lnTo>
                <a:lnTo>
                  <a:pt x="395" y="747"/>
                </a:lnTo>
                <a:lnTo>
                  <a:pt x="380" y="751"/>
                </a:lnTo>
                <a:lnTo>
                  <a:pt x="364" y="755"/>
                </a:lnTo>
                <a:lnTo>
                  <a:pt x="349" y="757"/>
                </a:lnTo>
                <a:lnTo>
                  <a:pt x="333" y="760"/>
                </a:lnTo>
                <a:lnTo>
                  <a:pt x="316" y="762"/>
                </a:lnTo>
                <a:lnTo>
                  <a:pt x="299" y="763"/>
                </a:lnTo>
                <a:lnTo>
                  <a:pt x="281" y="763"/>
                </a:lnTo>
                <a:lnTo>
                  <a:pt x="262" y="764"/>
                </a:lnTo>
                <a:lnTo>
                  <a:pt x="0" y="764"/>
                </a:lnTo>
                <a:lnTo>
                  <a:pt x="6" y="758"/>
                </a:lnTo>
                <a:lnTo>
                  <a:pt x="11" y="750"/>
                </a:lnTo>
                <a:lnTo>
                  <a:pt x="13" y="745"/>
                </a:lnTo>
                <a:lnTo>
                  <a:pt x="16" y="739"/>
                </a:lnTo>
                <a:lnTo>
                  <a:pt x="21" y="727"/>
                </a:lnTo>
                <a:lnTo>
                  <a:pt x="24" y="712"/>
                </a:lnTo>
                <a:lnTo>
                  <a:pt x="28" y="695"/>
                </a:lnTo>
                <a:lnTo>
                  <a:pt x="32" y="677"/>
                </a:lnTo>
                <a:lnTo>
                  <a:pt x="35" y="656"/>
                </a:lnTo>
                <a:lnTo>
                  <a:pt x="40" y="619"/>
                </a:lnTo>
                <a:lnTo>
                  <a:pt x="45" y="568"/>
                </a:lnTo>
                <a:lnTo>
                  <a:pt x="50" y="501"/>
                </a:lnTo>
                <a:lnTo>
                  <a:pt x="56" y="421"/>
                </a:lnTo>
                <a:lnTo>
                  <a:pt x="60" y="374"/>
                </a:lnTo>
                <a:lnTo>
                  <a:pt x="66" y="284"/>
                </a:lnTo>
                <a:lnTo>
                  <a:pt x="69" y="210"/>
                </a:lnTo>
                <a:lnTo>
                  <a:pt x="72" y="153"/>
                </a:lnTo>
                <a:lnTo>
                  <a:pt x="73" y="130"/>
                </a:lnTo>
                <a:lnTo>
                  <a:pt x="73" y="112"/>
                </a:lnTo>
                <a:lnTo>
                  <a:pt x="72" y="92"/>
                </a:lnTo>
                <a:lnTo>
                  <a:pt x="70" y="75"/>
                </a:lnTo>
                <a:lnTo>
                  <a:pt x="68" y="61"/>
                </a:lnTo>
                <a:lnTo>
                  <a:pt x="67" y="47"/>
                </a:lnTo>
                <a:lnTo>
                  <a:pt x="63" y="36"/>
                </a:lnTo>
                <a:lnTo>
                  <a:pt x="62" y="32"/>
                </a:lnTo>
                <a:lnTo>
                  <a:pt x="60" y="27"/>
                </a:lnTo>
                <a:lnTo>
                  <a:pt x="58" y="23"/>
                </a:lnTo>
                <a:lnTo>
                  <a:pt x="56" y="19"/>
                </a:lnTo>
                <a:lnTo>
                  <a:pt x="51" y="15"/>
                </a:lnTo>
                <a:lnTo>
                  <a:pt x="344" y="15"/>
                </a:lnTo>
                <a:lnTo>
                  <a:pt x="364" y="15"/>
                </a:lnTo>
                <a:lnTo>
                  <a:pt x="384" y="16"/>
                </a:lnTo>
                <a:lnTo>
                  <a:pt x="402" y="17"/>
                </a:lnTo>
                <a:lnTo>
                  <a:pt x="419" y="19"/>
                </a:lnTo>
                <a:lnTo>
                  <a:pt x="435" y="23"/>
                </a:lnTo>
                <a:lnTo>
                  <a:pt x="442" y="24"/>
                </a:lnTo>
                <a:lnTo>
                  <a:pt x="449" y="25"/>
                </a:lnTo>
                <a:lnTo>
                  <a:pt x="463" y="30"/>
                </a:lnTo>
                <a:lnTo>
                  <a:pt x="475" y="35"/>
                </a:lnTo>
                <a:lnTo>
                  <a:pt x="485" y="39"/>
                </a:lnTo>
                <a:lnTo>
                  <a:pt x="493" y="45"/>
                </a:lnTo>
                <a:lnTo>
                  <a:pt x="502" y="50"/>
                </a:lnTo>
                <a:lnTo>
                  <a:pt x="509" y="56"/>
                </a:lnTo>
                <a:lnTo>
                  <a:pt x="516" y="62"/>
                </a:lnTo>
                <a:lnTo>
                  <a:pt x="522" y="69"/>
                </a:lnTo>
                <a:lnTo>
                  <a:pt x="528" y="76"/>
                </a:lnTo>
                <a:lnTo>
                  <a:pt x="533" y="85"/>
                </a:lnTo>
                <a:lnTo>
                  <a:pt x="538" y="92"/>
                </a:lnTo>
                <a:lnTo>
                  <a:pt x="543" y="102"/>
                </a:lnTo>
                <a:lnTo>
                  <a:pt x="545" y="110"/>
                </a:lnTo>
                <a:lnTo>
                  <a:pt x="549" y="120"/>
                </a:lnTo>
                <a:lnTo>
                  <a:pt x="550" y="131"/>
                </a:lnTo>
                <a:lnTo>
                  <a:pt x="553" y="142"/>
                </a:lnTo>
                <a:lnTo>
                  <a:pt x="553" y="153"/>
                </a:lnTo>
                <a:lnTo>
                  <a:pt x="554" y="164"/>
                </a:lnTo>
                <a:lnTo>
                  <a:pt x="553" y="181"/>
                </a:lnTo>
                <a:lnTo>
                  <a:pt x="550" y="197"/>
                </a:lnTo>
                <a:lnTo>
                  <a:pt x="548" y="205"/>
                </a:lnTo>
                <a:lnTo>
                  <a:pt x="545" y="212"/>
                </a:lnTo>
                <a:lnTo>
                  <a:pt x="543" y="220"/>
                </a:lnTo>
                <a:lnTo>
                  <a:pt x="539" y="227"/>
                </a:lnTo>
                <a:lnTo>
                  <a:pt x="532" y="241"/>
                </a:lnTo>
                <a:lnTo>
                  <a:pt x="527" y="249"/>
                </a:lnTo>
                <a:lnTo>
                  <a:pt x="522" y="255"/>
                </a:lnTo>
                <a:lnTo>
                  <a:pt x="517" y="262"/>
                </a:lnTo>
                <a:lnTo>
                  <a:pt x="511" y="268"/>
                </a:lnTo>
                <a:lnTo>
                  <a:pt x="498" y="282"/>
                </a:lnTo>
                <a:lnTo>
                  <a:pt x="486" y="291"/>
                </a:lnTo>
                <a:lnTo>
                  <a:pt x="474" y="301"/>
                </a:lnTo>
                <a:lnTo>
                  <a:pt x="459" y="309"/>
                </a:lnTo>
                <a:lnTo>
                  <a:pt x="446" y="318"/>
                </a:lnTo>
                <a:lnTo>
                  <a:pt x="430" y="325"/>
                </a:lnTo>
                <a:lnTo>
                  <a:pt x="423" y="329"/>
                </a:lnTo>
                <a:lnTo>
                  <a:pt x="414" y="331"/>
                </a:lnTo>
                <a:lnTo>
                  <a:pt x="398" y="337"/>
                </a:lnTo>
                <a:lnTo>
                  <a:pt x="380" y="342"/>
                </a:lnTo>
                <a:lnTo>
                  <a:pt x="403" y="345"/>
                </a:lnTo>
                <a:lnTo>
                  <a:pt x="425" y="349"/>
                </a:lnTo>
                <a:lnTo>
                  <a:pt x="445" y="354"/>
                </a:lnTo>
                <a:lnTo>
                  <a:pt x="464" y="360"/>
                </a:lnTo>
                <a:lnTo>
                  <a:pt x="472" y="364"/>
                </a:lnTo>
                <a:lnTo>
                  <a:pt x="481" y="368"/>
                </a:lnTo>
                <a:lnTo>
                  <a:pt x="498" y="376"/>
                </a:lnTo>
                <a:lnTo>
                  <a:pt x="505" y="380"/>
                </a:lnTo>
                <a:lnTo>
                  <a:pt x="513" y="385"/>
                </a:lnTo>
                <a:lnTo>
                  <a:pt x="520" y="391"/>
                </a:lnTo>
                <a:lnTo>
                  <a:pt x="526" y="396"/>
                </a:lnTo>
                <a:lnTo>
                  <a:pt x="533" y="402"/>
                </a:lnTo>
                <a:lnTo>
                  <a:pt x="540" y="409"/>
                </a:lnTo>
                <a:lnTo>
                  <a:pt x="547" y="415"/>
                </a:lnTo>
                <a:lnTo>
                  <a:pt x="551" y="422"/>
                </a:lnTo>
                <a:lnTo>
                  <a:pt x="557" y="430"/>
                </a:lnTo>
                <a:lnTo>
                  <a:pt x="562" y="438"/>
                </a:lnTo>
                <a:lnTo>
                  <a:pt x="566" y="445"/>
                </a:lnTo>
                <a:lnTo>
                  <a:pt x="570" y="454"/>
                </a:lnTo>
                <a:lnTo>
                  <a:pt x="573" y="462"/>
                </a:lnTo>
                <a:lnTo>
                  <a:pt x="577" y="472"/>
                </a:lnTo>
                <a:lnTo>
                  <a:pt x="579" y="481"/>
                </a:lnTo>
                <a:lnTo>
                  <a:pt x="581" y="490"/>
                </a:lnTo>
                <a:lnTo>
                  <a:pt x="583" y="500"/>
                </a:lnTo>
                <a:lnTo>
                  <a:pt x="584" y="510"/>
                </a:lnTo>
                <a:lnTo>
                  <a:pt x="584" y="521"/>
                </a:lnTo>
                <a:lnTo>
                  <a:pt x="584" y="530"/>
                </a:lnTo>
                <a:close/>
                <a:moveTo>
                  <a:pt x="3471" y="451"/>
                </a:moveTo>
                <a:lnTo>
                  <a:pt x="3396" y="191"/>
                </a:lnTo>
                <a:lnTo>
                  <a:pt x="3276" y="451"/>
                </a:lnTo>
                <a:lnTo>
                  <a:pt x="3471" y="451"/>
                </a:lnTo>
                <a:close/>
                <a:moveTo>
                  <a:pt x="1751" y="199"/>
                </a:moveTo>
                <a:lnTo>
                  <a:pt x="1751" y="187"/>
                </a:lnTo>
                <a:lnTo>
                  <a:pt x="1749" y="177"/>
                </a:lnTo>
                <a:lnTo>
                  <a:pt x="1748" y="167"/>
                </a:lnTo>
                <a:lnTo>
                  <a:pt x="1744" y="158"/>
                </a:lnTo>
                <a:lnTo>
                  <a:pt x="1740" y="149"/>
                </a:lnTo>
                <a:lnTo>
                  <a:pt x="1736" y="142"/>
                </a:lnTo>
                <a:lnTo>
                  <a:pt x="1730" y="135"/>
                </a:lnTo>
                <a:lnTo>
                  <a:pt x="1723" y="129"/>
                </a:lnTo>
                <a:lnTo>
                  <a:pt x="1716" y="124"/>
                </a:lnTo>
                <a:lnTo>
                  <a:pt x="1708" y="119"/>
                </a:lnTo>
                <a:lnTo>
                  <a:pt x="1698" y="115"/>
                </a:lnTo>
                <a:lnTo>
                  <a:pt x="1688" y="112"/>
                </a:lnTo>
                <a:lnTo>
                  <a:pt x="1677" y="109"/>
                </a:lnTo>
                <a:lnTo>
                  <a:pt x="1665" y="108"/>
                </a:lnTo>
                <a:lnTo>
                  <a:pt x="1653" y="107"/>
                </a:lnTo>
                <a:lnTo>
                  <a:pt x="1638" y="106"/>
                </a:lnTo>
                <a:lnTo>
                  <a:pt x="1606" y="107"/>
                </a:lnTo>
                <a:lnTo>
                  <a:pt x="1592" y="107"/>
                </a:lnTo>
                <a:lnTo>
                  <a:pt x="1580" y="108"/>
                </a:lnTo>
                <a:lnTo>
                  <a:pt x="1578" y="133"/>
                </a:lnTo>
                <a:lnTo>
                  <a:pt x="1573" y="170"/>
                </a:lnTo>
                <a:lnTo>
                  <a:pt x="1568" y="221"/>
                </a:lnTo>
                <a:lnTo>
                  <a:pt x="1563" y="285"/>
                </a:lnTo>
                <a:lnTo>
                  <a:pt x="1560" y="337"/>
                </a:lnTo>
                <a:lnTo>
                  <a:pt x="1567" y="339"/>
                </a:lnTo>
                <a:lnTo>
                  <a:pt x="1574" y="339"/>
                </a:lnTo>
                <a:lnTo>
                  <a:pt x="1594" y="340"/>
                </a:lnTo>
                <a:lnTo>
                  <a:pt x="1611" y="339"/>
                </a:lnTo>
                <a:lnTo>
                  <a:pt x="1628" y="337"/>
                </a:lnTo>
                <a:lnTo>
                  <a:pt x="1642" y="334"/>
                </a:lnTo>
                <a:lnTo>
                  <a:pt x="1657" y="330"/>
                </a:lnTo>
                <a:lnTo>
                  <a:pt x="1664" y="328"/>
                </a:lnTo>
                <a:lnTo>
                  <a:pt x="1671" y="324"/>
                </a:lnTo>
                <a:lnTo>
                  <a:pt x="1685" y="318"/>
                </a:lnTo>
                <a:lnTo>
                  <a:pt x="1697" y="309"/>
                </a:lnTo>
                <a:lnTo>
                  <a:pt x="1702" y="306"/>
                </a:lnTo>
                <a:lnTo>
                  <a:pt x="1708" y="301"/>
                </a:lnTo>
                <a:lnTo>
                  <a:pt x="1717" y="291"/>
                </a:lnTo>
                <a:lnTo>
                  <a:pt x="1722" y="285"/>
                </a:lnTo>
                <a:lnTo>
                  <a:pt x="1727" y="280"/>
                </a:lnTo>
                <a:lnTo>
                  <a:pt x="1734" y="268"/>
                </a:lnTo>
                <a:lnTo>
                  <a:pt x="1740" y="256"/>
                </a:lnTo>
                <a:lnTo>
                  <a:pt x="1745" y="243"/>
                </a:lnTo>
                <a:lnTo>
                  <a:pt x="1749" y="228"/>
                </a:lnTo>
                <a:lnTo>
                  <a:pt x="1750" y="214"/>
                </a:lnTo>
                <a:lnTo>
                  <a:pt x="1751" y="199"/>
                </a:lnTo>
                <a:close/>
                <a:moveTo>
                  <a:pt x="1040" y="451"/>
                </a:moveTo>
                <a:lnTo>
                  <a:pt x="964" y="191"/>
                </a:lnTo>
                <a:lnTo>
                  <a:pt x="842" y="451"/>
                </a:lnTo>
                <a:lnTo>
                  <a:pt x="1040" y="451"/>
                </a:lnTo>
                <a:close/>
                <a:moveTo>
                  <a:pt x="406" y="191"/>
                </a:moveTo>
                <a:lnTo>
                  <a:pt x="404" y="180"/>
                </a:lnTo>
                <a:lnTo>
                  <a:pt x="403" y="170"/>
                </a:lnTo>
                <a:lnTo>
                  <a:pt x="401" y="161"/>
                </a:lnTo>
                <a:lnTo>
                  <a:pt x="400" y="157"/>
                </a:lnTo>
                <a:lnTo>
                  <a:pt x="397" y="153"/>
                </a:lnTo>
                <a:lnTo>
                  <a:pt x="395" y="149"/>
                </a:lnTo>
                <a:lnTo>
                  <a:pt x="392" y="146"/>
                </a:lnTo>
                <a:lnTo>
                  <a:pt x="387" y="138"/>
                </a:lnTo>
                <a:lnTo>
                  <a:pt x="380" y="132"/>
                </a:lnTo>
                <a:lnTo>
                  <a:pt x="373" y="126"/>
                </a:lnTo>
                <a:lnTo>
                  <a:pt x="364" y="121"/>
                </a:lnTo>
                <a:lnTo>
                  <a:pt x="355" y="116"/>
                </a:lnTo>
                <a:lnTo>
                  <a:pt x="344" y="113"/>
                </a:lnTo>
                <a:lnTo>
                  <a:pt x="332" y="110"/>
                </a:lnTo>
                <a:lnTo>
                  <a:pt x="319" y="108"/>
                </a:lnTo>
                <a:lnTo>
                  <a:pt x="305" y="106"/>
                </a:lnTo>
                <a:lnTo>
                  <a:pt x="290" y="104"/>
                </a:lnTo>
                <a:lnTo>
                  <a:pt x="274" y="104"/>
                </a:lnTo>
                <a:lnTo>
                  <a:pt x="249" y="106"/>
                </a:lnTo>
                <a:lnTo>
                  <a:pt x="222" y="107"/>
                </a:lnTo>
                <a:lnTo>
                  <a:pt x="217" y="146"/>
                </a:lnTo>
                <a:lnTo>
                  <a:pt x="213" y="184"/>
                </a:lnTo>
                <a:lnTo>
                  <a:pt x="209" y="224"/>
                </a:lnTo>
                <a:lnTo>
                  <a:pt x="206" y="265"/>
                </a:lnTo>
                <a:lnTo>
                  <a:pt x="204" y="311"/>
                </a:lnTo>
                <a:lnTo>
                  <a:pt x="222" y="311"/>
                </a:lnTo>
                <a:lnTo>
                  <a:pt x="242" y="311"/>
                </a:lnTo>
                <a:lnTo>
                  <a:pt x="260" y="309"/>
                </a:lnTo>
                <a:lnTo>
                  <a:pt x="277" y="307"/>
                </a:lnTo>
                <a:lnTo>
                  <a:pt x="294" y="303"/>
                </a:lnTo>
                <a:lnTo>
                  <a:pt x="309" y="300"/>
                </a:lnTo>
                <a:lnTo>
                  <a:pt x="323" y="295"/>
                </a:lnTo>
                <a:lnTo>
                  <a:pt x="338" y="290"/>
                </a:lnTo>
                <a:lnTo>
                  <a:pt x="350" y="283"/>
                </a:lnTo>
                <a:lnTo>
                  <a:pt x="357" y="279"/>
                </a:lnTo>
                <a:lnTo>
                  <a:pt x="363" y="275"/>
                </a:lnTo>
                <a:lnTo>
                  <a:pt x="369" y="271"/>
                </a:lnTo>
                <a:lnTo>
                  <a:pt x="374" y="266"/>
                </a:lnTo>
                <a:lnTo>
                  <a:pt x="379" y="261"/>
                </a:lnTo>
                <a:lnTo>
                  <a:pt x="384" y="255"/>
                </a:lnTo>
                <a:lnTo>
                  <a:pt x="387" y="250"/>
                </a:lnTo>
                <a:lnTo>
                  <a:pt x="391" y="244"/>
                </a:lnTo>
                <a:lnTo>
                  <a:pt x="395" y="238"/>
                </a:lnTo>
                <a:lnTo>
                  <a:pt x="397" y="232"/>
                </a:lnTo>
                <a:lnTo>
                  <a:pt x="400" y="226"/>
                </a:lnTo>
                <a:lnTo>
                  <a:pt x="401" y="222"/>
                </a:lnTo>
                <a:lnTo>
                  <a:pt x="402" y="220"/>
                </a:lnTo>
                <a:lnTo>
                  <a:pt x="403" y="212"/>
                </a:lnTo>
                <a:lnTo>
                  <a:pt x="404" y="205"/>
                </a:lnTo>
                <a:lnTo>
                  <a:pt x="406" y="198"/>
                </a:lnTo>
                <a:lnTo>
                  <a:pt x="406" y="191"/>
                </a:lnTo>
                <a:close/>
                <a:moveTo>
                  <a:pt x="429" y="533"/>
                </a:moveTo>
                <a:lnTo>
                  <a:pt x="428" y="517"/>
                </a:lnTo>
                <a:lnTo>
                  <a:pt x="426" y="502"/>
                </a:lnTo>
                <a:lnTo>
                  <a:pt x="423" y="488"/>
                </a:lnTo>
                <a:lnTo>
                  <a:pt x="418" y="476"/>
                </a:lnTo>
                <a:lnTo>
                  <a:pt x="414" y="470"/>
                </a:lnTo>
                <a:lnTo>
                  <a:pt x="412" y="464"/>
                </a:lnTo>
                <a:lnTo>
                  <a:pt x="403" y="453"/>
                </a:lnTo>
                <a:lnTo>
                  <a:pt x="400" y="448"/>
                </a:lnTo>
                <a:lnTo>
                  <a:pt x="395" y="443"/>
                </a:lnTo>
                <a:lnTo>
                  <a:pt x="384" y="434"/>
                </a:lnTo>
                <a:lnTo>
                  <a:pt x="378" y="431"/>
                </a:lnTo>
                <a:lnTo>
                  <a:pt x="372" y="427"/>
                </a:lnTo>
                <a:lnTo>
                  <a:pt x="358" y="420"/>
                </a:lnTo>
                <a:lnTo>
                  <a:pt x="344" y="414"/>
                </a:lnTo>
                <a:lnTo>
                  <a:pt x="336" y="411"/>
                </a:lnTo>
                <a:lnTo>
                  <a:pt x="328" y="410"/>
                </a:lnTo>
                <a:lnTo>
                  <a:pt x="319" y="408"/>
                </a:lnTo>
                <a:lnTo>
                  <a:pt x="311" y="406"/>
                </a:lnTo>
                <a:lnTo>
                  <a:pt x="291" y="403"/>
                </a:lnTo>
                <a:lnTo>
                  <a:pt x="272" y="402"/>
                </a:lnTo>
                <a:lnTo>
                  <a:pt x="250" y="402"/>
                </a:lnTo>
                <a:lnTo>
                  <a:pt x="197" y="402"/>
                </a:lnTo>
                <a:lnTo>
                  <a:pt x="189" y="513"/>
                </a:lnTo>
                <a:lnTo>
                  <a:pt x="187" y="550"/>
                </a:lnTo>
                <a:lnTo>
                  <a:pt x="185" y="585"/>
                </a:lnTo>
                <a:lnTo>
                  <a:pt x="183" y="618"/>
                </a:lnTo>
                <a:lnTo>
                  <a:pt x="182" y="650"/>
                </a:lnTo>
                <a:lnTo>
                  <a:pt x="182" y="652"/>
                </a:lnTo>
                <a:lnTo>
                  <a:pt x="183" y="653"/>
                </a:lnTo>
                <a:lnTo>
                  <a:pt x="183" y="654"/>
                </a:lnTo>
                <a:lnTo>
                  <a:pt x="185" y="655"/>
                </a:lnTo>
                <a:lnTo>
                  <a:pt x="187" y="656"/>
                </a:lnTo>
                <a:lnTo>
                  <a:pt x="192" y="660"/>
                </a:lnTo>
                <a:lnTo>
                  <a:pt x="199" y="664"/>
                </a:lnTo>
                <a:lnTo>
                  <a:pt x="211" y="667"/>
                </a:lnTo>
                <a:lnTo>
                  <a:pt x="223" y="670"/>
                </a:lnTo>
                <a:lnTo>
                  <a:pt x="238" y="671"/>
                </a:lnTo>
                <a:lnTo>
                  <a:pt x="255" y="671"/>
                </a:lnTo>
                <a:lnTo>
                  <a:pt x="274" y="671"/>
                </a:lnTo>
                <a:lnTo>
                  <a:pt x="283" y="670"/>
                </a:lnTo>
                <a:lnTo>
                  <a:pt x="293" y="669"/>
                </a:lnTo>
                <a:lnTo>
                  <a:pt x="310" y="666"/>
                </a:lnTo>
                <a:lnTo>
                  <a:pt x="327" y="663"/>
                </a:lnTo>
                <a:lnTo>
                  <a:pt x="341" y="656"/>
                </a:lnTo>
                <a:lnTo>
                  <a:pt x="349" y="654"/>
                </a:lnTo>
                <a:lnTo>
                  <a:pt x="356" y="650"/>
                </a:lnTo>
                <a:lnTo>
                  <a:pt x="369" y="643"/>
                </a:lnTo>
                <a:lnTo>
                  <a:pt x="381" y="635"/>
                </a:lnTo>
                <a:lnTo>
                  <a:pt x="387" y="630"/>
                </a:lnTo>
                <a:lnTo>
                  <a:pt x="392" y="625"/>
                </a:lnTo>
                <a:lnTo>
                  <a:pt x="402" y="614"/>
                </a:lnTo>
                <a:lnTo>
                  <a:pt x="406" y="608"/>
                </a:lnTo>
                <a:lnTo>
                  <a:pt x="411" y="603"/>
                </a:lnTo>
                <a:lnTo>
                  <a:pt x="417" y="591"/>
                </a:lnTo>
                <a:lnTo>
                  <a:pt x="421" y="578"/>
                </a:lnTo>
                <a:lnTo>
                  <a:pt x="424" y="570"/>
                </a:lnTo>
                <a:lnTo>
                  <a:pt x="425" y="563"/>
                </a:lnTo>
                <a:lnTo>
                  <a:pt x="426" y="556"/>
                </a:lnTo>
                <a:lnTo>
                  <a:pt x="428" y="548"/>
                </a:lnTo>
                <a:lnTo>
                  <a:pt x="429" y="541"/>
                </a:lnTo>
                <a:lnTo>
                  <a:pt x="429" y="533"/>
                </a:lnTo>
                <a:close/>
              </a:path>
            </a:pathLst>
          </a:custGeom>
          <a:solidFill>
            <a:srgbClr val="009B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pic>
        <p:nvPicPr>
          <p:cNvPr id="15" name="Picture 14"/>
          <p:cNvPicPr>
            <a:picLocks noChangeAspect="1"/>
          </p:cNvPicPr>
          <p:nvPr/>
        </p:nvPicPr>
        <p:blipFill>
          <a:blip r:embed="rId12"/>
          <a:stretch>
            <a:fillRect/>
          </a:stretch>
        </p:blipFill>
        <p:spPr>
          <a:xfrm>
            <a:off x="3953512" y="4516437"/>
            <a:ext cx="2578100" cy="1079500"/>
          </a:xfrm>
          <a:prstGeom prst="rect">
            <a:avLst/>
          </a:prstGeom>
        </p:spPr>
      </p:pic>
      <p:pic>
        <p:nvPicPr>
          <p:cNvPr id="19" name="Picture 18" descr="ODF Green Logo paths.jpg"/>
          <p:cNvPicPr>
            <a:picLocks noChangeAspect="1"/>
          </p:cNvPicPr>
          <p:nvPr/>
        </p:nvPicPr>
        <p:blipFill>
          <a:blip r:embed="rId13"/>
          <a:stretch>
            <a:fillRect/>
          </a:stretch>
        </p:blipFill>
        <p:spPr>
          <a:xfrm>
            <a:off x="7086600" y="685800"/>
            <a:ext cx="1219200" cy="609600"/>
          </a:xfrm>
          <a:prstGeom prst="rect">
            <a:avLst/>
          </a:prstGeom>
        </p:spPr>
      </p:pic>
      <p:pic>
        <p:nvPicPr>
          <p:cNvPr id="4" name="Picture 3"/>
          <p:cNvPicPr>
            <a:picLocks noChangeAspect="1"/>
          </p:cNvPicPr>
          <p:nvPr/>
        </p:nvPicPr>
        <p:blipFill>
          <a:blip r:embed="rId14"/>
          <a:stretch>
            <a:fillRect/>
          </a:stretch>
        </p:blipFill>
        <p:spPr>
          <a:xfrm>
            <a:off x="7467600" y="3505200"/>
            <a:ext cx="1219200" cy="542045"/>
          </a:xfrm>
          <a:prstGeom prst="rect">
            <a:avLst/>
          </a:prstGeom>
        </p:spPr>
      </p:pic>
      <p:pic>
        <p:nvPicPr>
          <p:cNvPr id="20" name="Picture 6" descr="NN_m_2c_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2667000"/>
            <a:ext cx="1012825"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8" name="Group 17"/>
          <p:cNvGrpSpPr/>
          <p:nvPr/>
        </p:nvGrpSpPr>
        <p:grpSpPr>
          <a:xfrm>
            <a:off x="7543800" y="6248400"/>
            <a:ext cx="1257300" cy="388937"/>
            <a:chOff x="7686675" y="6392863"/>
            <a:chExt cx="1257300" cy="388937"/>
          </a:xfrm>
        </p:grpSpPr>
        <p:pic>
          <p:nvPicPr>
            <p:cNvPr id="21" name="Picture 16" descr="C:\Solutions\Artwork\Chglogo.tif"/>
            <p:cNvPicPr>
              <a:picLocks noChangeAspect="1" noChangeArrowheads="1"/>
            </p:cNvPicPr>
            <p:nvPr/>
          </p:nvPicPr>
          <p:blipFill>
            <a:blip r:embed="rId16"/>
            <a:srcRect/>
            <a:stretch>
              <a:fillRect/>
            </a:stretch>
          </p:blipFill>
          <p:spPr bwMode="auto">
            <a:xfrm>
              <a:off x="7686675" y="6392863"/>
              <a:ext cx="327025" cy="388937"/>
            </a:xfrm>
            <a:prstGeom prst="rect">
              <a:avLst/>
            </a:prstGeom>
            <a:noFill/>
          </p:spPr>
        </p:pic>
        <p:pic>
          <p:nvPicPr>
            <p:cNvPr id="22" name="Picture 17" descr="C:\Solutions\Artwork\Solured.jpg"/>
            <p:cNvPicPr>
              <a:picLocks noChangeAspect="1" noChangeArrowheads="1"/>
            </p:cNvPicPr>
            <p:nvPr/>
          </p:nvPicPr>
          <p:blipFill>
            <a:blip r:embed="rId17"/>
            <a:srcRect/>
            <a:stretch>
              <a:fillRect/>
            </a:stretch>
          </p:blipFill>
          <p:spPr bwMode="auto">
            <a:xfrm rot="10800000" flipH="1" flipV="1">
              <a:off x="8013700" y="6392863"/>
              <a:ext cx="930275" cy="85725"/>
            </a:xfrm>
            <a:prstGeom prst="rect">
              <a:avLst/>
            </a:prstGeom>
            <a:noFill/>
          </p:spPr>
        </p:pic>
      </p:grpSp>
    </p:spTree>
    <p:extLst>
      <p:ext uri="{BB962C8B-B14F-4D97-AF65-F5344CB8AC3E}">
        <p14:creationId xmlns:p14="http://schemas.microsoft.com/office/powerpoint/2010/main" val="282809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6"/>
          <p:cNvSpPr>
            <a:spLocks noGrp="1" noChangeArrowheads="1"/>
          </p:cNvSpPr>
          <p:nvPr>
            <p:ph type="ctrTitle"/>
          </p:nvPr>
        </p:nvSpPr>
        <p:spPr>
          <a:xfrm>
            <a:off x="152400" y="1828800"/>
            <a:ext cx="8991600" cy="990600"/>
          </a:xfrm>
        </p:spPr>
        <p:txBody>
          <a:bodyPr>
            <a:noAutofit/>
          </a:bodyPr>
          <a:lstStyle/>
          <a:p>
            <a:br>
              <a:rPr lang="en-US" sz="4444" b="1" i="1" dirty="0"/>
            </a:br>
            <a:r>
              <a:rPr lang="en-US" sz="3600" b="1" i="1" dirty="0"/>
              <a:t>Designing for Agility™</a:t>
            </a:r>
            <a:br>
              <a:rPr lang="en-US" sz="3600" b="1" i="1" dirty="0"/>
            </a:br>
            <a:r>
              <a:rPr lang="en-US" sz="3200" b="1" dirty="0">
                <a:solidFill>
                  <a:srgbClr val="C00000"/>
                </a:solidFill>
              </a:rPr>
              <a:t>Step 5: Aligning the Design Elements</a:t>
            </a:r>
            <a:br>
              <a:rPr lang="en-US" b="1" dirty="0"/>
            </a:br>
            <a:endParaRPr lang="en-US" dirty="0"/>
          </a:p>
        </p:txBody>
      </p:sp>
      <p:pic>
        <p:nvPicPr>
          <p:cNvPr id="16" name="Picture 18" descr="7 Step Circle - Joyce"/>
          <p:cNvPicPr>
            <a:picLocks noChangeAspect="1" noChangeArrowheads="1"/>
          </p:cNvPicPr>
          <p:nvPr/>
        </p:nvPicPr>
        <p:blipFill>
          <a:blip r:embed="rId3"/>
          <a:srcRect/>
          <a:stretch>
            <a:fillRect/>
          </a:stretch>
        </p:blipFill>
        <p:spPr bwMode="auto">
          <a:xfrm>
            <a:off x="3276600" y="2369403"/>
            <a:ext cx="2590800" cy="2447925"/>
          </a:xfrm>
          <a:prstGeom prst="rect">
            <a:avLst/>
          </a:prstGeom>
          <a:ln w="9525">
            <a:noFill/>
            <a:miter lim="800000"/>
            <a:headEnd/>
            <a:tailEnd/>
          </a:ln>
        </p:spPr>
      </p:pic>
      <p:sp>
        <p:nvSpPr>
          <p:cNvPr id="18" name="Text Box 19"/>
          <p:cNvSpPr txBox="1">
            <a:spLocks noChangeArrowheads="1"/>
          </p:cNvSpPr>
          <p:nvPr/>
        </p:nvSpPr>
        <p:spPr bwMode="auto">
          <a:xfrm>
            <a:off x="5791200" y="3283803"/>
            <a:ext cx="1676400" cy="646331"/>
          </a:xfrm>
          <a:prstGeom prst="rect">
            <a:avLst/>
          </a:prstGeom>
          <a:noFill/>
          <a:ln w="12700">
            <a:noFill/>
            <a:miter lim="800000"/>
            <a:headEnd type="none" w="sm" len="sm"/>
            <a:tailEnd type="none" w="sm" len="sm"/>
          </a:ln>
        </p:spPr>
        <p:txBody>
          <a:bodyPr>
            <a:spAutoFit/>
          </a:bodyPr>
          <a:lstStyle/>
          <a:p>
            <a:pPr algn="ctr"/>
            <a:r>
              <a:rPr lang="en-US" sz="1800" b="1" dirty="0">
                <a:latin typeface="+mn-lt"/>
              </a:rPr>
              <a:t>Develop</a:t>
            </a:r>
          </a:p>
          <a:p>
            <a:pPr algn="ctr"/>
            <a:r>
              <a:rPr lang="en-US" sz="1800" b="1" dirty="0">
                <a:latin typeface="+mn-lt"/>
              </a:rPr>
              <a:t>Design Concept</a:t>
            </a:r>
          </a:p>
        </p:txBody>
      </p:sp>
      <p:sp>
        <p:nvSpPr>
          <p:cNvPr id="19" name="Text Box 20"/>
          <p:cNvSpPr txBox="1">
            <a:spLocks noChangeArrowheads="1"/>
          </p:cNvSpPr>
          <p:nvPr/>
        </p:nvSpPr>
        <p:spPr bwMode="auto">
          <a:xfrm>
            <a:off x="3048000" y="2217003"/>
            <a:ext cx="1180245" cy="369332"/>
          </a:xfrm>
          <a:prstGeom prst="rect">
            <a:avLst/>
          </a:prstGeom>
          <a:noFill/>
          <a:ln w="12700">
            <a:noFill/>
            <a:miter lim="800000"/>
            <a:headEnd type="none" w="sm" len="sm"/>
            <a:tailEnd type="none" w="sm" len="sm"/>
          </a:ln>
        </p:spPr>
        <p:txBody>
          <a:bodyPr wrap="square">
            <a:spAutoFit/>
          </a:bodyPr>
          <a:lstStyle/>
          <a:p>
            <a:r>
              <a:rPr lang="en-US" sz="1800" b="1" dirty="0">
                <a:latin typeface="+mn-lt"/>
              </a:rPr>
              <a:t>Contract</a:t>
            </a:r>
          </a:p>
        </p:txBody>
      </p:sp>
      <p:sp>
        <p:nvSpPr>
          <p:cNvPr id="20" name="Text Box 21"/>
          <p:cNvSpPr txBox="1">
            <a:spLocks noChangeArrowheads="1"/>
          </p:cNvSpPr>
          <p:nvPr/>
        </p:nvSpPr>
        <p:spPr bwMode="auto">
          <a:xfrm>
            <a:off x="4876800" y="4426803"/>
            <a:ext cx="2057400" cy="646331"/>
          </a:xfrm>
          <a:prstGeom prst="rect">
            <a:avLst/>
          </a:prstGeom>
          <a:noFill/>
          <a:ln w="12700">
            <a:noFill/>
            <a:miter lim="800000"/>
            <a:headEnd type="none" w="sm" len="sm"/>
            <a:tailEnd type="none" w="sm" len="sm"/>
          </a:ln>
        </p:spPr>
        <p:txBody>
          <a:bodyPr>
            <a:spAutoFit/>
          </a:bodyPr>
          <a:lstStyle/>
          <a:p>
            <a:pPr algn="ctr"/>
            <a:r>
              <a:rPr lang="en-US" sz="1800" b="1" dirty="0">
                <a:latin typeface="+mn-lt"/>
              </a:rPr>
              <a:t>Develop</a:t>
            </a:r>
          </a:p>
          <a:p>
            <a:pPr algn="ctr"/>
            <a:r>
              <a:rPr lang="en-US" sz="1800" b="1" dirty="0">
                <a:latin typeface="+mn-lt"/>
              </a:rPr>
              <a:t>Detailed Design</a:t>
            </a:r>
          </a:p>
        </p:txBody>
      </p:sp>
      <p:sp>
        <p:nvSpPr>
          <p:cNvPr id="21" name="Text Box 22"/>
          <p:cNvSpPr txBox="1">
            <a:spLocks noChangeArrowheads="1"/>
          </p:cNvSpPr>
          <p:nvPr/>
        </p:nvSpPr>
        <p:spPr bwMode="auto">
          <a:xfrm>
            <a:off x="3276600" y="4731603"/>
            <a:ext cx="2895600" cy="830997"/>
          </a:xfrm>
          <a:prstGeom prst="rect">
            <a:avLst/>
          </a:prstGeom>
          <a:noFill/>
          <a:ln w="12700">
            <a:noFill/>
            <a:miter lim="800000"/>
            <a:headEnd type="none" w="sm" len="sm"/>
            <a:tailEnd type="none" w="sm" len="sm"/>
          </a:ln>
        </p:spPr>
        <p:txBody>
          <a:bodyPr>
            <a:spAutoFit/>
          </a:bodyPr>
          <a:lstStyle/>
          <a:p>
            <a:r>
              <a:rPr lang="en-US" b="1" i="1" dirty="0">
                <a:solidFill>
                  <a:srgbClr val="C00000"/>
                </a:solidFill>
                <a:latin typeface="+mn-lt"/>
              </a:rPr>
              <a:t>    Align </a:t>
            </a:r>
          </a:p>
          <a:p>
            <a:r>
              <a:rPr lang="en-US" b="1" i="1" dirty="0">
                <a:solidFill>
                  <a:srgbClr val="C00000"/>
                </a:solidFill>
                <a:latin typeface="+mn-lt"/>
              </a:rPr>
              <a:t>Design Elements</a:t>
            </a:r>
          </a:p>
        </p:txBody>
      </p:sp>
      <p:sp>
        <p:nvSpPr>
          <p:cNvPr id="22" name="Text Box 23"/>
          <p:cNvSpPr txBox="1">
            <a:spLocks noChangeArrowheads="1"/>
          </p:cNvSpPr>
          <p:nvPr/>
        </p:nvSpPr>
        <p:spPr bwMode="auto">
          <a:xfrm>
            <a:off x="1981200" y="3969603"/>
            <a:ext cx="1676400" cy="369332"/>
          </a:xfrm>
          <a:prstGeom prst="rect">
            <a:avLst/>
          </a:prstGeom>
          <a:noFill/>
          <a:ln w="12700">
            <a:noFill/>
            <a:miter lim="800000"/>
            <a:headEnd type="none" w="sm" len="sm"/>
            <a:tailEnd type="none" w="sm" len="sm"/>
          </a:ln>
        </p:spPr>
        <p:txBody>
          <a:bodyPr>
            <a:spAutoFit/>
          </a:bodyPr>
          <a:lstStyle/>
          <a:p>
            <a:r>
              <a:rPr lang="en-US" sz="1800" b="1" dirty="0">
                <a:solidFill>
                  <a:srgbClr val="000000"/>
                </a:solidFill>
                <a:latin typeface="+mn-lt"/>
              </a:rPr>
              <a:t>Implement</a:t>
            </a:r>
          </a:p>
        </p:txBody>
      </p:sp>
      <p:sp>
        <p:nvSpPr>
          <p:cNvPr id="23" name="Text Box 24"/>
          <p:cNvSpPr txBox="1">
            <a:spLocks noChangeArrowheads="1"/>
          </p:cNvSpPr>
          <p:nvPr/>
        </p:nvSpPr>
        <p:spPr bwMode="auto">
          <a:xfrm>
            <a:off x="2590800" y="3131403"/>
            <a:ext cx="1219200" cy="369332"/>
          </a:xfrm>
          <a:prstGeom prst="rect">
            <a:avLst/>
          </a:prstGeom>
          <a:noFill/>
          <a:ln w="12700">
            <a:noFill/>
            <a:miter lim="800000"/>
            <a:headEnd type="none" w="sm" len="sm"/>
            <a:tailEnd type="none" w="sm" len="sm"/>
          </a:ln>
        </p:spPr>
        <p:txBody>
          <a:bodyPr>
            <a:spAutoFit/>
          </a:bodyPr>
          <a:lstStyle/>
          <a:p>
            <a:r>
              <a:rPr lang="en-US" sz="1800" b="1" dirty="0">
                <a:latin typeface="+mn-lt"/>
              </a:rPr>
              <a:t>Iterate</a:t>
            </a:r>
          </a:p>
        </p:txBody>
      </p:sp>
      <p:sp>
        <p:nvSpPr>
          <p:cNvPr id="24" name="Text Box 25"/>
          <p:cNvSpPr txBox="1">
            <a:spLocks noChangeArrowheads="1"/>
          </p:cNvSpPr>
          <p:nvPr/>
        </p:nvSpPr>
        <p:spPr bwMode="auto">
          <a:xfrm>
            <a:off x="5257800" y="2514600"/>
            <a:ext cx="3886200" cy="646331"/>
          </a:xfrm>
          <a:prstGeom prst="rect">
            <a:avLst/>
          </a:prstGeom>
          <a:noFill/>
          <a:ln w="12700">
            <a:noFill/>
            <a:miter lim="800000"/>
            <a:headEnd type="none" w="sm" len="sm"/>
            <a:tailEnd type="none" w="sm" len="sm"/>
          </a:ln>
        </p:spPr>
        <p:txBody>
          <a:bodyPr wrap="square">
            <a:spAutoFit/>
          </a:bodyPr>
          <a:lstStyle/>
          <a:p>
            <a:r>
              <a:rPr lang="en-US" sz="1800" b="1" dirty="0">
                <a:solidFill>
                  <a:srgbClr val="000000"/>
                </a:solidFill>
                <a:latin typeface="+mn-lt"/>
              </a:rPr>
              <a:t>  </a:t>
            </a:r>
            <a:r>
              <a:rPr lang="en-US" sz="1800" b="1" dirty="0">
                <a:solidFill>
                  <a:srgbClr val="000000"/>
                </a:solidFill>
                <a:latin typeface="+mn-lt"/>
                <a:ea typeface="+mj-ea"/>
                <a:cs typeface="+mj-cs"/>
              </a:rPr>
              <a:t>Understand</a:t>
            </a:r>
          </a:p>
          <a:p>
            <a:r>
              <a:rPr lang="en-US" sz="1800" b="1" dirty="0">
                <a:solidFill>
                  <a:srgbClr val="000000"/>
                </a:solidFill>
                <a:latin typeface="+mn-lt"/>
                <a:ea typeface="+mj-ea"/>
                <a:cs typeface="+mj-cs"/>
              </a:rPr>
              <a:t>      Business Context</a:t>
            </a:r>
          </a:p>
        </p:txBody>
      </p:sp>
      <p:grpSp>
        <p:nvGrpSpPr>
          <p:cNvPr id="12" name="Group 11"/>
          <p:cNvGrpSpPr/>
          <p:nvPr/>
        </p:nvGrpSpPr>
        <p:grpSpPr>
          <a:xfrm>
            <a:off x="7543800" y="6248400"/>
            <a:ext cx="1257300" cy="388937"/>
            <a:chOff x="7686675" y="6392863"/>
            <a:chExt cx="1257300" cy="388937"/>
          </a:xfrm>
        </p:grpSpPr>
        <p:pic>
          <p:nvPicPr>
            <p:cNvPr id="13" name="Picture 16" descr="C:\Solutions\Artwork\Chglogo.tif"/>
            <p:cNvPicPr>
              <a:picLocks noChangeAspect="1" noChangeArrowheads="1"/>
            </p:cNvPicPr>
            <p:nvPr/>
          </p:nvPicPr>
          <p:blipFill>
            <a:blip r:embed="rId4"/>
            <a:srcRect/>
            <a:stretch>
              <a:fillRect/>
            </a:stretch>
          </p:blipFill>
          <p:spPr bwMode="auto">
            <a:xfrm>
              <a:off x="7686675" y="6392863"/>
              <a:ext cx="327025" cy="388937"/>
            </a:xfrm>
            <a:prstGeom prst="rect">
              <a:avLst/>
            </a:prstGeom>
            <a:noFill/>
          </p:spPr>
        </p:pic>
        <p:pic>
          <p:nvPicPr>
            <p:cNvPr id="14" name="Picture 17" descr="C:\Solutions\Artwork\Solured.jpg"/>
            <p:cNvPicPr>
              <a:picLocks noChangeAspect="1" noChangeArrowheads="1"/>
            </p:cNvPicPr>
            <p:nvPr/>
          </p:nvPicPr>
          <p:blipFill>
            <a:blip r:embed="rId5"/>
            <a:srcRect/>
            <a:stretch>
              <a:fillRect/>
            </a:stretch>
          </p:blipFill>
          <p:spPr bwMode="auto">
            <a:xfrm rot="10800000" flipH="1" flipV="1">
              <a:off x="8013700" y="6392863"/>
              <a:ext cx="930275" cy="85725"/>
            </a:xfrm>
            <a:prstGeom prst="rect">
              <a:avLst/>
            </a:prstGeom>
            <a:noFill/>
          </p:spPr>
        </p:pic>
      </p:grpSp>
      <p:sp>
        <p:nvSpPr>
          <p:cNvPr id="15"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6" name="Rectangle 31"/>
          <p:cNvSpPr>
            <a:spLocks noGrp="1" noChangeArrowheads="1"/>
          </p:cNvSpPr>
          <p:nvPr>
            <p:ph type="title"/>
          </p:nvPr>
        </p:nvSpPr>
        <p:spPr>
          <a:xfrm>
            <a:off x="457200" y="-381000"/>
            <a:ext cx="8229600" cy="1143000"/>
          </a:xfrm>
        </p:spPr>
        <p:txBody>
          <a:bodyPr/>
          <a:lstStyle/>
          <a:p>
            <a:r>
              <a:rPr lang="en-US" sz="3200" dirty="0">
                <a:solidFill>
                  <a:srgbClr val="C00000"/>
                </a:solidFill>
              </a:rPr>
              <a:t>Organization Alignment Model</a:t>
            </a:r>
          </a:p>
        </p:txBody>
      </p:sp>
      <p:sp>
        <p:nvSpPr>
          <p:cNvPr id="34" name="Slide Number Placeholder 33"/>
          <p:cNvSpPr>
            <a:spLocks noGrp="1"/>
          </p:cNvSpPr>
          <p:nvPr>
            <p:ph type="sldNum" sz="quarter" idx="12"/>
          </p:nvPr>
        </p:nvSpPr>
        <p:spPr>
          <a:xfrm>
            <a:off x="8610600" y="6416675"/>
            <a:ext cx="457200" cy="365125"/>
          </a:xfrm>
        </p:spPr>
        <p:txBody>
          <a:bodyPr/>
          <a:lstStyle/>
          <a:p>
            <a:pPr>
              <a:defRPr/>
            </a:pPr>
            <a:fld id="{0F033597-A6AE-4C91-B236-DB971A8FE3F6}" type="slidenum">
              <a:rPr lang="en-US" smtClean="0"/>
              <a:pPr>
                <a:defRPr/>
              </a:pPr>
              <a:t>30</a:t>
            </a:fld>
            <a:endParaRPr lang="en-US" dirty="0"/>
          </a:p>
          <a:p>
            <a:pPr>
              <a:defRPr/>
            </a:pPr>
            <a:endParaRPr lang="en-US" dirty="0"/>
          </a:p>
        </p:txBody>
      </p:sp>
      <p:sp>
        <p:nvSpPr>
          <p:cNvPr id="40965" name="Rectangle 2"/>
          <p:cNvSpPr>
            <a:spLocks noChangeArrowheads="1"/>
          </p:cNvSpPr>
          <p:nvPr/>
        </p:nvSpPr>
        <p:spPr bwMode="auto">
          <a:xfrm>
            <a:off x="609600" y="6104312"/>
            <a:ext cx="1905000" cy="457200"/>
          </a:xfrm>
          <a:prstGeom prst="rect">
            <a:avLst/>
          </a:prstGeom>
          <a:noFill/>
          <a:ln w="12700">
            <a:noFill/>
            <a:miter lim="800000"/>
            <a:headEnd/>
            <a:tailEnd/>
          </a:ln>
        </p:spPr>
        <p:txBody>
          <a:bodyPr wrap="none" anchor="ctr"/>
          <a:lstStyle/>
          <a:p>
            <a:endParaRPr lang="en-US"/>
          </a:p>
        </p:txBody>
      </p:sp>
      <p:sp>
        <p:nvSpPr>
          <p:cNvPr id="40966" name="Rectangle 3"/>
          <p:cNvSpPr>
            <a:spLocks noChangeArrowheads="1"/>
          </p:cNvSpPr>
          <p:nvPr/>
        </p:nvSpPr>
        <p:spPr bwMode="auto">
          <a:xfrm>
            <a:off x="3170238" y="6324600"/>
            <a:ext cx="2895600" cy="457200"/>
          </a:xfrm>
          <a:prstGeom prst="rect">
            <a:avLst/>
          </a:prstGeom>
          <a:noFill/>
          <a:ln w="12700">
            <a:noFill/>
            <a:miter lim="800000"/>
            <a:headEnd/>
            <a:tailEnd/>
          </a:ln>
        </p:spPr>
        <p:txBody>
          <a:bodyPr wrap="none" anchor="ctr"/>
          <a:lstStyle/>
          <a:p>
            <a:endParaRPr lang="en-US"/>
          </a:p>
        </p:txBody>
      </p:sp>
      <p:sp>
        <p:nvSpPr>
          <p:cNvPr id="40967" name="Text Box 4"/>
          <p:cNvSpPr txBox="1">
            <a:spLocks noChangeArrowheads="1"/>
          </p:cNvSpPr>
          <p:nvPr/>
        </p:nvSpPr>
        <p:spPr bwMode="auto">
          <a:xfrm>
            <a:off x="609600" y="5570912"/>
            <a:ext cx="1600200" cy="274637"/>
          </a:xfrm>
          <a:prstGeom prst="rect">
            <a:avLst/>
          </a:prstGeom>
          <a:noFill/>
          <a:ln w="12700">
            <a:noFill/>
            <a:miter lim="800000"/>
            <a:headEnd/>
            <a:tailEnd/>
          </a:ln>
        </p:spPr>
        <p:txBody>
          <a:bodyPr>
            <a:spAutoFit/>
          </a:bodyPr>
          <a:lstStyle/>
          <a:p>
            <a:r>
              <a:rPr lang="en-US" sz="1200" i="1" dirty="0">
                <a:latin typeface="Arial" charset="0"/>
              </a:rPr>
              <a:t>Source: Solutions</a:t>
            </a:r>
          </a:p>
        </p:txBody>
      </p:sp>
      <p:sp>
        <p:nvSpPr>
          <p:cNvPr id="40968" name="Rectangle 5"/>
          <p:cNvSpPr>
            <a:spLocks noChangeArrowheads="1"/>
          </p:cNvSpPr>
          <p:nvPr/>
        </p:nvSpPr>
        <p:spPr bwMode="auto">
          <a:xfrm>
            <a:off x="433388" y="5951912"/>
            <a:ext cx="1905000" cy="457200"/>
          </a:xfrm>
          <a:prstGeom prst="rect">
            <a:avLst/>
          </a:prstGeom>
          <a:noFill/>
          <a:ln w="12700">
            <a:noFill/>
            <a:miter lim="800000"/>
            <a:headEnd/>
            <a:tailEnd/>
          </a:ln>
        </p:spPr>
        <p:txBody>
          <a:bodyPr wrap="none" anchor="ctr"/>
          <a:lstStyle/>
          <a:p>
            <a:endParaRPr lang="en-US"/>
          </a:p>
        </p:txBody>
      </p:sp>
      <p:grpSp>
        <p:nvGrpSpPr>
          <p:cNvPr id="40970" name="Group 7"/>
          <p:cNvGrpSpPr>
            <a:grpSpLocks/>
          </p:cNvGrpSpPr>
          <p:nvPr/>
        </p:nvGrpSpPr>
        <p:grpSpPr bwMode="auto">
          <a:xfrm>
            <a:off x="2038350" y="1897437"/>
            <a:ext cx="4994275" cy="4070350"/>
            <a:chOff x="1443" y="1382"/>
            <a:chExt cx="3146" cy="2564"/>
          </a:xfrm>
        </p:grpSpPr>
        <p:sp>
          <p:nvSpPr>
            <p:cNvPr id="40987" name="AutoShape 8"/>
            <p:cNvSpPr>
              <a:spLocks noChangeArrowheads="1"/>
            </p:cNvSpPr>
            <p:nvPr/>
          </p:nvSpPr>
          <p:spPr bwMode="auto">
            <a:xfrm>
              <a:off x="1454" y="1394"/>
              <a:ext cx="3135" cy="2539"/>
            </a:xfrm>
            <a:prstGeom prst="hexagon">
              <a:avLst>
                <a:gd name="adj" fmla="val 30863"/>
                <a:gd name="vf" fmla="val 115470"/>
              </a:avLst>
            </a:prstGeom>
            <a:solidFill>
              <a:srgbClr val="C1CEFF"/>
            </a:solidFill>
            <a:ln w="50800">
              <a:solidFill>
                <a:schemeClr val="tx1"/>
              </a:solidFill>
              <a:miter lim="800000"/>
              <a:headEnd/>
              <a:tailEnd/>
            </a:ln>
          </p:spPr>
          <p:txBody>
            <a:bodyPr wrap="none" anchor="ctr"/>
            <a:lstStyle/>
            <a:p>
              <a:endParaRPr lang="en-US"/>
            </a:p>
          </p:txBody>
        </p:sp>
        <p:sp>
          <p:nvSpPr>
            <p:cNvPr id="40988" name="Line 9"/>
            <p:cNvSpPr>
              <a:spLocks noChangeShapeType="1"/>
            </p:cNvSpPr>
            <p:nvPr/>
          </p:nvSpPr>
          <p:spPr bwMode="auto">
            <a:xfrm flipH="1">
              <a:off x="2234" y="1407"/>
              <a:ext cx="1580" cy="2539"/>
            </a:xfrm>
            <a:prstGeom prst="line">
              <a:avLst/>
            </a:prstGeom>
            <a:noFill/>
            <a:ln w="12700">
              <a:solidFill>
                <a:schemeClr val="tx1"/>
              </a:solidFill>
              <a:round/>
              <a:headEnd/>
              <a:tailEnd/>
            </a:ln>
          </p:spPr>
          <p:txBody>
            <a:bodyPr/>
            <a:lstStyle/>
            <a:p>
              <a:endParaRPr lang="en-US"/>
            </a:p>
          </p:txBody>
        </p:sp>
        <p:sp>
          <p:nvSpPr>
            <p:cNvPr id="40989" name="Line 10"/>
            <p:cNvSpPr>
              <a:spLocks noChangeShapeType="1"/>
            </p:cNvSpPr>
            <p:nvPr/>
          </p:nvSpPr>
          <p:spPr bwMode="auto">
            <a:xfrm>
              <a:off x="2234" y="1389"/>
              <a:ext cx="1578" cy="2557"/>
            </a:xfrm>
            <a:prstGeom prst="line">
              <a:avLst/>
            </a:prstGeom>
            <a:noFill/>
            <a:ln w="12700">
              <a:solidFill>
                <a:schemeClr val="tx1"/>
              </a:solidFill>
              <a:round/>
              <a:headEnd/>
              <a:tailEnd/>
            </a:ln>
          </p:spPr>
          <p:txBody>
            <a:bodyPr/>
            <a:lstStyle/>
            <a:p>
              <a:endParaRPr lang="en-US"/>
            </a:p>
          </p:txBody>
        </p:sp>
        <p:sp>
          <p:nvSpPr>
            <p:cNvPr id="40990" name="Line 11"/>
            <p:cNvSpPr>
              <a:spLocks noChangeShapeType="1"/>
            </p:cNvSpPr>
            <p:nvPr/>
          </p:nvSpPr>
          <p:spPr bwMode="auto">
            <a:xfrm>
              <a:off x="1443" y="2672"/>
              <a:ext cx="3127" cy="0"/>
            </a:xfrm>
            <a:prstGeom prst="line">
              <a:avLst/>
            </a:prstGeom>
            <a:noFill/>
            <a:ln w="12700">
              <a:solidFill>
                <a:schemeClr val="tx1"/>
              </a:solidFill>
              <a:round/>
              <a:headEnd/>
              <a:tailEnd/>
            </a:ln>
          </p:spPr>
          <p:txBody>
            <a:bodyPr/>
            <a:lstStyle/>
            <a:p>
              <a:endParaRPr lang="en-US"/>
            </a:p>
          </p:txBody>
        </p:sp>
        <p:sp>
          <p:nvSpPr>
            <p:cNvPr id="40991" name="Line 12"/>
            <p:cNvSpPr>
              <a:spLocks noChangeShapeType="1"/>
            </p:cNvSpPr>
            <p:nvPr/>
          </p:nvSpPr>
          <p:spPr bwMode="auto">
            <a:xfrm flipH="1">
              <a:off x="3012" y="1382"/>
              <a:ext cx="9" cy="2563"/>
            </a:xfrm>
            <a:prstGeom prst="line">
              <a:avLst/>
            </a:prstGeom>
            <a:noFill/>
            <a:ln w="12700">
              <a:solidFill>
                <a:schemeClr val="tx1"/>
              </a:solidFill>
              <a:round/>
              <a:headEnd/>
              <a:tailEnd/>
            </a:ln>
          </p:spPr>
          <p:txBody>
            <a:bodyPr/>
            <a:lstStyle/>
            <a:p>
              <a:endParaRPr lang="en-US"/>
            </a:p>
          </p:txBody>
        </p:sp>
        <p:sp>
          <p:nvSpPr>
            <p:cNvPr id="40992" name="Line 13"/>
            <p:cNvSpPr>
              <a:spLocks noChangeShapeType="1"/>
            </p:cNvSpPr>
            <p:nvPr/>
          </p:nvSpPr>
          <p:spPr bwMode="auto">
            <a:xfrm>
              <a:off x="1851" y="2031"/>
              <a:ext cx="2340" cy="1265"/>
            </a:xfrm>
            <a:prstGeom prst="line">
              <a:avLst/>
            </a:prstGeom>
            <a:noFill/>
            <a:ln w="12700">
              <a:solidFill>
                <a:schemeClr val="tx1"/>
              </a:solidFill>
              <a:round/>
              <a:headEnd/>
              <a:tailEnd/>
            </a:ln>
          </p:spPr>
          <p:txBody>
            <a:bodyPr/>
            <a:lstStyle/>
            <a:p>
              <a:endParaRPr lang="en-US"/>
            </a:p>
          </p:txBody>
        </p:sp>
        <p:sp>
          <p:nvSpPr>
            <p:cNvPr id="40993" name="Line 14"/>
            <p:cNvSpPr>
              <a:spLocks noChangeShapeType="1"/>
            </p:cNvSpPr>
            <p:nvPr/>
          </p:nvSpPr>
          <p:spPr bwMode="auto">
            <a:xfrm flipH="1">
              <a:off x="1869" y="1996"/>
              <a:ext cx="2304" cy="1334"/>
            </a:xfrm>
            <a:prstGeom prst="line">
              <a:avLst/>
            </a:prstGeom>
            <a:noFill/>
            <a:ln w="12700">
              <a:solidFill>
                <a:schemeClr val="tx1"/>
              </a:solidFill>
              <a:round/>
              <a:headEnd/>
              <a:tailEnd/>
            </a:ln>
          </p:spPr>
          <p:txBody>
            <a:bodyPr/>
            <a:lstStyle/>
            <a:p>
              <a:endParaRPr lang="en-US"/>
            </a:p>
          </p:txBody>
        </p:sp>
        <p:sp>
          <p:nvSpPr>
            <p:cNvPr id="40994" name="AutoShape 15"/>
            <p:cNvSpPr>
              <a:spLocks noChangeArrowheads="1"/>
            </p:cNvSpPr>
            <p:nvPr/>
          </p:nvSpPr>
          <p:spPr bwMode="auto">
            <a:xfrm>
              <a:off x="2559" y="2350"/>
              <a:ext cx="938" cy="633"/>
            </a:xfrm>
            <a:prstGeom prst="hexagon">
              <a:avLst>
                <a:gd name="adj" fmla="val 37039"/>
                <a:gd name="vf" fmla="val 115470"/>
              </a:avLst>
            </a:prstGeom>
            <a:solidFill>
              <a:srgbClr val="00FFFF"/>
            </a:solidFill>
            <a:ln w="12700">
              <a:solidFill>
                <a:schemeClr val="tx1"/>
              </a:solidFill>
              <a:miter lim="800000"/>
              <a:headEnd/>
              <a:tailEnd/>
            </a:ln>
          </p:spPr>
          <p:txBody>
            <a:bodyPr wrap="none" lIns="80963" tIns="41275" rIns="80963" bIns="41275" anchor="ctr"/>
            <a:lstStyle/>
            <a:p>
              <a:pPr algn="ctr" defTabSz="687388"/>
              <a:r>
                <a:rPr lang="en-US" sz="1800" b="1">
                  <a:latin typeface="Arial" charset="0"/>
                </a:rPr>
                <a:t>Culture</a:t>
              </a:r>
            </a:p>
          </p:txBody>
        </p:sp>
      </p:grpSp>
      <p:sp>
        <p:nvSpPr>
          <p:cNvPr id="40971" name="Rectangle 16"/>
          <p:cNvSpPr>
            <a:spLocks noChangeArrowheads="1"/>
          </p:cNvSpPr>
          <p:nvPr/>
        </p:nvSpPr>
        <p:spPr bwMode="auto">
          <a:xfrm>
            <a:off x="1447800" y="4885112"/>
            <a:ext cx="1455738" cy="342401"/>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tx2"/>
                </a:solidFill>
                <a:latin typeface="Arial" charset="0"/>
              </a:rPr>
              <a:t>Technology</a:t>
            </a:r>
          </a:p>
        </p:txBody>
      </p:sp>
      <p:sp>
        <p:nvSpPr>
          <p:cNvPr id="40972" name="Rectangle 17"/>
          <p:cNvSpPr>
            <a:spLocks noChangeArrowheads="1"/>
          </p:cNvSpPr>
          <p:nvPr/>
        </p:nvSpPr>
        <p:spPr bwMode="auto">
          <a:xfrm>
            <a:off x="1600200" y="1405312"/>
            <a:ext cx="2103438" cy="584200"/>
          </a:xfrm>
          <a:prstGeom prst="rect">
            <a:avLst/>
          </a:prstGeom>
          <a:noFill/>
          <a:ln w="12700">
            <a:noFill/>
            <a:miter lim="800000"/>
            <a:headEnd/>
            <a:tailEnd/>
          </a:ln>
        </p:spPr>
        <p:txBody>
          <a:bodyPr wrap="square" lIns="96838" tIns="47625" rIns="96838" bIns="47625">
            <a:spAutoFit/>
          </a:bodyPr>
          <a:lstStyle/>
          <a:p>
            <a:pPr defTabSz="960438"/>
            <a:r>
              <a:rPr lang="en-US" sz="1600" dirty="0">
                <a:latin typeface="Arial" charset="0"/>
              </a:rPr>
              <a:t>     Roles and</a:t>
            </a:r>
          </a:p>
          <a:p>
            <a:pPr defTabSz="960438"/>
            <a:r>
              <a:rPr lang="en-US" sz="1600" dirty="0">
                <a:latin typeface="Arial" charset="0"/>
              </a:rPr>
              <a:t> Responsibilities</a:t>
            </a:r>
          </a:p>
        </p:txBody>
      </p:sp>
      <p:sp>
        <p:nvSpPr>
          <p:cNvPr id="40973" name="Rectangle 18"/>
          <p:cNvSpPr>
            <a:spLocks noChangeArrowheads="1"/>
          </p:cNvSpPr>
          <p:nvPr/>
        </p:nvSpPr>
        <p:spPr bwMode="auto">
          <a:xfrm>
            <a:off x="4017963" y="1494711"/>
            <a:ext cx="1316037" cy="342401"/>
          </a:xfrm>
          <a:prstGeom prst="rect">
            <a:avLst/>
          </a:prstGeom>
          <a:noFill/>
          <a:ln w="12700">
            <a:noFill/>
            <a:miter lim="800000"/>
            <a:headEnd/>
            <a:tailEnd/>
          </a:ln>
        </p:spPr>
        <p:txBody>
          <a:bodyPr wrap="square" lIns="96838" tIns="47625" rIns="96838" bIns="47625">
            <a:spAutoFit/>
          </a:bodyPr>
          <a:lstStyle/>
          <a:p>
            <a:pPr defTabSz="960438"/>
            <a:r>
              <a:rPr lang="en-US" sz="1600" dirty="0">
                <a:latin typeface="Arial" charset="0"/>
              </a:rPr>
              <a:t>Structure</a:t>
            </a:r>
          </a:p>
        </p:txBody>
      </p:sp>
      <p:sp>
        <p:nvSpPr>
          <p:cNvPr id="40974" name="Rectangle 19"/>
          <p:cNvSpPr>
            <a:spLocks noChangeArrowheads="1"/>
          </p:cNvSpPr>
          <p:nvPr/>
        </p:nvSpPr>
        <p:spPr bwMode="auto">
          <a:xfrm>
            <a:off x="7100888" y="3742112"/>
            <a:ext cx="1357312" cy="342401"/>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accent2"/>
                </a:solidFill>
                <a:latin typeface="Arial" charset="0"/>
              </a:rPr>
              <a:t>Staffing</a:t>
            </a:r>
          </a:p>
        </p:txBody>
      </p:sp>
      <p:sp>
        <p:nvSpPr>
          <p:cNvPr id="40975" name="Rectangle 20"/>
          <p:cNvSpPr>
            <a:spLocks noChangeArrowheads="1"/>
          </p:cNvSpPr>
          <p:nvPr/>
        </p:nvSpPr>
        <p:spPr bwMode="auto">
          <a:xfrm>
            <a:off x="6373813" y="2446713"/>
            <a:ext cx="1550987" cy="342401"/>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accent2"/>
                </a:solidFill>
                <a:latin typeface="Arial" charset="0"/>
              </a:rPr>
              <a:t>Leadership</a:t>
            </a:r>
          </a:p>
        </p:txBody>
      </p:sp>
      <p:sp>
        <p:nvSpPr>
          <p:cNvPr id="40976" name="Rectangle 21"/>
          <p:cNvSpPr>
            <a:spLocks noChangeArrowheads="1"/>
          </p:cNvSpPr>
          <p:nvPr/>
        </p:nvSpPr>
        <p:spPr bwMode="auto">
          <a:xfrm>
            <a:off x="5843588" y="1608512"/>
            <a:ext cx="1166812" cy="342401"/>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accent2"/>
                </a:solidFill>
                <a:latin typeface="Arial" charset="0"/>
              </a:rPr>
              <a:t>Values</a:t>
            </a:r>
          </a:p>
        </p:txBody>
      </p:sp>
      <p:sp>
        <p:nvSpPr>
          <p:cNvPr id="40977" name="Rectangle 22"/>
          <p:cNvSpPr>
            <a:spLocks noChangeArrowheads="1"/>
          </p:cNvSpPr>
          <p:nvPr/>
        </p:nvSpPr>
        <p:spPr bwMode="auto">
          <a:xfrm>
            <a:off x="587958" y="3742112"/>
            <a:ext cx="1774242" cy="342401"/>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tx2"/>
                </a:solidFill>
                <a:latin typeface="Arial" charset="0"/>
              </a:rPr>
              <a:t>Work Process</a:t>
            </a:r>
          </a:p>
        </p:txBody>
      </p:sp>
      <p:sp>
        <p:nvSpPr>
          <p:cNvPr id="40978" name="Rectangle 23"/>
          <p:cNvSpPr>
            <a:spLocks noChangeArrowheads="1"/>
          </p:cNvSpPr>
          <p:nvPr/>
        </p:nvSpPr>
        <p:spPr bwMode="auto">
          <a:xfrm>
            <a:off x="762000" y="2713911"/>
            <a:ext cx="2438400" cy="342401"/>
          </a:xfrm>
          <a:prstGeom prst="rect">
            <a:avLst/>
          </a:prstGeom>
          <a:noFill/>
          <a:ln w="12700">
            <a:noFill/>
            <a:miter lim="800000"/>
            <a:headEnd/>
            <a:tailEnd/>
          </a:ln>
        </p:spPr>
        <p:txBody>
          <a:bodyPr wrap="square" lIns="96838" tIns="47625" rIns="96838" bIns="47625">
            <a:spAutoFit/>
          </a:bodyPr>
          <a:lstStyle/>
          <a:p>
            <a:pPr defTabSz="960438"/>
            <a:r>
              <a:rPr lang="en-US" sz="1600" dirty="0">
                <a:latin typeface="Arial" charset="0"/>
              </a:rPr>
              <a:t>Information Flows</a:t>
            </a:r>
          </a:p>
        </p:txBody>
      </p:sp>
      <p:sp>
        <p:nvSpPr>
          <p:cNvPr id="40979" name="Rectangle 24"/>
          <p:cNvSpPr>
            <a:spLocks noChangeArrowheads="1"/>
          </p:cNvSpPr>
          <p:nvPr/>
        </p:nvSpPr>
        <p:spPr bwMode="auto">
          <a:xfrm>
            <a:off x="6419850" y="4808912"/>
            <a:ext cx="1276350" cy="342401"/>
          </a:xfrm>
          <a:prstGeom prst="rect">
            <a:avLst/>
          </a:prstGeom>
          <a:noFill/>
          <a:ln w="12700">
            <a:noFill/>
            <a:miter lim="800000"/>
            <a:headEnd/>
            <a:tailEnd/>
          </a:ln>
        </p:spPr>
        <p:txBody>
          <a:bodyPr wrap="square" lIns="96838" tIns="47625" rIns="96838" bIns="47625">
            <a:spAutoFit/>
          </a:bodyPr>
          <a:lstStyle/>
          <a:p>
            <a:pPr defTabSz="960438"/>
            <a:r>
              <a:rPr lang="en-US" sz="1600">
                <a:solidFill>
                  <a:schemeClr val="accent2"/>
                </a:solidFill>
                <a:latin typeface="Arial" charset="0"/>
              </a:rPr>
              <a:t>Rewards</a:t>
            </a:r>
          </a:p>
        </p:txBody>
      </p:sp>
      <p:sp>
        <p:nvSpPr>
          <p:cNvPr id="40980" name="Rectangle 25"/>
          <p:cNvSpPr>
            <a:spLocks noChangeArrowheads="1"/>
          </p:cNvSpPr>
          <p:nvPr/>
        </p:nvSpPr>
        <p:spPr bwMode="auto">
          <a:xfrm>
            <a:off x="5849938" y="5723312"/>
            <a:ext cx="2227262" cy="342401"/>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accent2"/>
                </a:solidFill>
                <a:latin typeface="Arial" charset="0"/>
              </a:rPr>
              <a:t>Goals and Metrics</a:t>
            </a:r>
          </a:p>
        </p:txBody>
      </p:sp>
      <p:sp>
        <p:nvSpPr>
          <p:cNvPr id="40981" name="Rectangle 26"/>
          <p:cNvSpPr>
            <a:spLocks noChangeArrowheads="1"/>
          </p:cNvSpPr>
          <p:nvPr/>
        </p:nvSpPr>
        <p:spPr bwMode="auto">
          <a:xfrm>
            <a:off x="4059238" y="6028112"/>
            <a:ext cx="1503362" cy="342401"/>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accent2"/>
                </a:solidFill>
                <a:latin typeface="Arial" charset="0"/>
              </a:rPr>
              <a:t>Training</a:t>
            </a:r>
          </a:p>
        </p:txBody>
      </p:sp>
      <p:sp>
        <p:nvSpPr>
          <p:cNvPr id="40982" name="Rectangle 27"/>
          <p:cNvSpPr>
            <a:spLocks noChangeArrowheads="1"/>
          </p:cNvSpPr>
          <p:nvPr/>
        </p:nvSpPr>
        <p:spPr bwMode="auto">
          <a:xfrm>
            <a:off x="1905000" y="5723312"/>
            <a:ext cx="1858149" cy="588623"/>
          </a:xfrm>
          <a:prstGeom prst="rect">
            <a:avLst/>
          </a:prstGeom>
          <a:noFill/>
          <a:ln w="12700">
            <a:noFill/>
            <a:miter lim="800000"/>
            <a:headEnd/>
            <a:tailEnd/>
          </a:ln>
        </p:spPr>
        <p:txBody>
          <a:bodyPr wrap="square" lIns="96838" tIns="47625" rIns="96838" bIns="47625">
            <a:spAutoFit/>
          </a:bodyPr>
          <a:lstStyle/>
          <a:p>
            <a:pPr defTabSz="960438"/>
            <a:r>
              <a:rPr lang="en-US" sz="1600" dirty="0">
                <a:solidFill>
                  <a:schemeClr val="accent2"/>
                </a:solidFill>
                <a:latin typeface="Arial" charset="0"/>
              </a:rPr>
              <a:t>Performance</a:t>
            </a:r>
          </a:p>
          <a:p>
            <a:pPr defTabSz="960438"/>
            <a:r>
              <a:rPr lang="en-US" sz="1600" dirty="0">
                <a:solidFill>
                  <a:schemeClr val="accent2"/>
                </a:solidFill>
                <a:latin typeface="Arial" charset="0"/>
              </a:rPr>
              <a:t>Management</a:t>
            </a:r>
          </a:p>
        </p:txBody>
      </p:sp>
      <p:sp>
        <p:nvSpPr>
          <p:cNvPr id="40983" name="Rectangle 28"/>
          <p:cNvSpPr>
            <a:spLocks noChangeArrowheads="1"/>
          </p:cNvSpPr>
          <p:nvPr/>
        </p:nvSpPr>
        <p:spPr bwMode="auto">
          <a:xfrm>
            <a:off x="7391400" y="4985125"/>
            <a:ext cx="1662113" cy="459100"/>
          </a:xfrm>
          <a:prstGeom prst="rect">
            <a:avLst/>
          </a:prstGeom>
          <a:noFill/>
          <a:ln w="12700">
            <a:noFill/>
            <a:miter lim="800000"/>
            <a:headEnd/>
            <a:tailEnd/>
          </a:ln>
        </p:spPr>
        <p:txBody>
          <a:bodyPr wrap="square" lIns="90488" tIns="44450" rIns="90488" bIns="44450">
            <a:spAutoFit/>
          </a:bodyPr>
          <a:lstStyle/>
          <a:p>
            <a:r>
              <a:rPr lang="en-US" b="1" i="1" dirty="0">
                <a:solidFill>
                  <a:schemeClr val="accent2"/>
                </a:solidFill>
                <a:latin typeface="Arial" charset="0"/>
              </a:rPr>
              <a:t>Systems</a:t>
            </a:r>
          </a:p>
        </p:txBody>
      </p:sp>
      <p:sp>
        <p:nvSpPr>
          <p:cNvPr id="40984" name="Rectangle 29"/>
          <p:cNvSpPr>
            <a:spLocks noChangeArrowheads="1"/>
          </p:cNvSpPr>
          <p:nvPr/>
        </p:nvSpPr>
        <p:spPr bwMode="auto">
          <a:xfrm>
            <a:off x="771525" y="4339012"/>
            <a:ext cx="1394614" cy="465512"/>
          </a:xfrm>
          <a:prstGeom prst="rect">
            <a:avLst/>
          </a:prstGeom>
          <a:noFill/>
          <a:ln w="12700">
            <a:noFill/>
            <a:miter lim="800000"/>
            <a:headEnd/>
            <a:tailEnd/>
          </a:ln>
        </p:spPr>
        <p:txBody>
          <a:bodyPr wrap="none" lIns="96838" tIns="47625" rIns="96838" bIns="47625">
            <a:spAutoFit/>
          </a:bodyPr>
          <a:lstStyle/>
          <a:p>
            <a:pPr defTabSz="960438"/>
            <a:r>
              <a:rPr lang="en-US" b="1" i="1" dirty="0">
                <a:solidFill>
                  <a:schemeClr val="tx2"/>
                </a:solidFill>
                <a:latin typeface="Arial" charset="0"/>
              </a:rPr>
              <a:t>Process</a:t>
            </a:r>
          </a:p>
        </p:txBody>
      </p:sp>
      <p:sp>
        <p:nvSpPr>
          <p:cNvPr id="40985" name="Rectangle 30"/>
          <p:cNvSpPr>
            <a:spLocks noChangeArrowheads="1"/>
          </p:cNvSpPr>
          <p:nvPr/>
        </p:nvSpPr>
        <p:spPr bwMode="auto">
          <a:xfrm>
            <a:off x="1676400" y="914400"/>
            <a:ext cx="2352675" cy="465512"/>
          </a:xfrm>
          <a:prstGeom prst="rect">
            <a:avLst/>
          </a:prstGeom>
          <a:noFill/>
          <a:ln w="12700">
            <a:noFill/>
            <a:miter lim="800000"/>
            <a:headEnd/>
            <a:tailEnd/>
          </a:ln>
        </p:spPr>
        <p:txBody>
          <a:bodyPr wrap="square" lIns="96838" tIns="47625" rIns="96838" bIns="47625">
            <a:spAutoFit/>
          </a:bodyPr>
          <a:lstStyle/>
          <a:p>
            <a:pPr defTabSz="960438"/>
            <a:r>
              <a:rPr lang="en-US" b="1" i="1" dirty="0">
                <a:latin typeface="Arial" charset="0"/>
              </a:rPr>
              <a:t>Structure</a:t>
            </a:r>
          </a:p>
        </p:txBody>
      </p:sp>
      <p:sp>
        <p:nvSpPr>
          <p:cNvPr id="32"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33" name="Group 32"/>
          <p:cNvGrpSpPr/>
          <p:nvPr/>
        </p:nvGrpSpPr>
        <p:grpSpPr>
          <a:xfrm>
            <a:off x="7543800" y="6248400"/>
            <a:ext cx="1257300" cy="388937"/>
            <a:chOff x="7686675" y="6392863"/>
            <a:chExt cx="1257300" cy="388937"/>
          </a:xfrm>
        </p:grpSpPr>
        <p:pic>
          <p:nvPicPr>
            <p:cNvPr id="35"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36"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6" name="Rectangle 15"/>
          <p:cNvSpPr>
            <a:spLocks noGrp="1" noChangeArrowheads="1"/>
          </p:cNvSpPr>
          <p:nvPr>
            <p:ph type="title"/>
          </p:nvPr>
        </p:nvSpPr>
        <p:spPr>
          <a:xfrm>
            <a:off x="457200" y="152400"/>
            <a:ext cx="8305800" cy="609600"/>
          </a:xfrm>
        </p:spPr>
        <p:txBody>
          <a:bodyPr/>
          <a:lstStyle/>
          <a:p>
            <a:r>
              <a:rPr lang="en-US" sz="3200" dirty="0">
                <a:solidFill>
                  <a:srgbClr val="C00000"/>
                </a:solidFill>
              </a:rPr>
              <a:t>Organization Alignment Case</a:t>
            </a:r>
            <a:endParaRPr lang="en-US" sz="3200" i="1" dirty="0">
              <a:solidFill>
                <a:srgbClr val="C00000"/>
              </a:solidFill>
            </a:endParaRPr>
          </a:p>
        </p:txBody>
      </p:sp>
      <p:sp>
        <p:nvSpPr>
          <p:cNvPr id="43" name="Slide Number Placeholder 42"/>
          <p:cNvSpPr>
            <a:spLocks noGrp="1"/>
          </p:cNvSpPr>
          <p:nvPr>
            <p:ph type="sldNum" sz="quarter" idx="12"/>
          </p:nvPr>
        </p:nvSpPr>
        <p:spPr>
          <a:xfrm>
            <a:off x="8610600" y="6416675"/>
            <a:ext cx="533400" cy="365125"/>
          </a:xfrm>
        </p:spPr>
        <p:txBody>
          <a:bodyPr/>
          <a:lstStyle/>
          <a:p>
            <a:pPr>
              <a:defRPr/>
            </a:pPr>
            <a:fld id="{0F033597-A6AE-4C91-B236-DB971A8FE3F6}" type="slidenum">
              <a:rPr lang="en-US" smtClean="0"/>
              <a:pPr>
                <a:defRPr/>
              </a:pPr>
              <a:t>31</a:t>
            </a:fld>
            <a:endParaRPr lang="en-US" dirty="0"/>
          </a:p>
          <a:p>
            <a:pPr>
              <a:defRPr/>
            </a:pPr>
            <a:endParaRPr lang="en-US" dirty="0"/>
          </a:p>
        </p:txBody>
      </p:sp>
      <p:sp>
        <p:nvSpPr>
          <p:cNvPr id="43013" name="Rectangle 2"/>
          <p:cNvSpPr>
            <a:spLocks noChangeArrowheads="1"/>
          </p:cNvSpPr>
          <p:nvPr/>
        </p:nvSpPr>
        <p:spPr bwMode="auto">
          <a:xfrm>
            <a:off x="685800" y="5892800"/>
            <a:ext cx="1905000" cy="457200"/>
          </a:xfrm>
          <a:prstGeom prst="rect">
            <a:avLst/>
          </a:prstGeom>
          <a:noFill/>
          <a:ln w="12700">
            <a:noFill/>
            <a:miter lim="800000"/>
            <a:headEnd/>
            <a:tailEnd/>
          </a:ln>
        </p:spPr>
        <p:txBody>
          <a:bodyPr wrap="none" anchor="ctr"/>
          <a:lstStyle/>
          <a:p>
            <a:endParaRPr lang="en-US"/>
          </a:p>
        </p:txBody>
      </p:sp>
      <p:sp>
        <p:nvSpPr>
          <p:cNvPr id="43014" name="Rectangle 3"/>
          <p:cNvSpPr>
            <a:spLocks noChangeArrowheads="1"/>
          </p:cNvSpPr>
          <p:nvPr/>
        </p:nvSpPr>
        <p:spPr bwMode="auto">
          <a:xfrm>
            <a:off x="3124200" y="5892800"/>
            <a:ext cx="2895600" cy="457200"/>
          </a:xfrm>
          <a:prstGeom prst="rect">
            <a:avLst/>
          </a:prstGeom>
          <a:noFill/>
          <a:ln w="12700">
            <a:noFill/>
            <a:miter lim="800000"/>
            <a:headEnd/>
            <a:tailEnd/>
          </a:ln>
        </p:spPr>
        <p:txBody>
          <a:bodyPr wrap="none" anchor="ctr"/>
          <a:lstStyle/>
          <a:p>
            <a:endParaRPr lang="en-US"/>
          </a:p>
        </p:txBody>
      </p:sp>
      <p:sp>
        <p:nvSpPr>
          <p:cNvPr id="43015" name="Rectangle 4"/>
          <p:cNvSpPr>
            <a:spLocks noChangeArrowheads="1"/>
          </p:cNvSpPr>
          <p:nvPr/>
        </p:nvSpPr>
        <p:spPr bwMode="auto">
          <a:xfrm>
            <a:off x="533400" y="4191000"/>
            <a:ext cx="1916113" cy="504825"/>
          </a:xfrm>
          <a:prstGeom prst="rect">
            <a:avLst/>
          </a:prstGeom>
          <a:noFill/>
          <a:ln w="12700">
            <a:solidFill>
              <a:schemeClr val="tx1"/>
            </a:solidFill>
            <a:miter lim="800000"/>
            <a:headEnd/>
            <a:tailEnd/>
          </a:ln>
        </p:spPr>
        <p:txBody>
          <a:bodyPr lIns="96838" tIns="47625" rIns="96838" bIns="47625">
            <a:spAutoFit/>
          </a:bodyPr>
          <a:lstStyle/>
          <a:p>
            <a:pPr algn="r" defTabSz="960438"/>
            <a:r>
              <a:rPr lang="en-US" sz="1500" dirty="0">
                <a:latin typeface="Arial" charset="0"/>
              </a:rPr>
              <a:t>Technology</a:t>
            </a:r>
          </a:p>
          <a:p>
            <a:pPr algn="r" defTabSz="960438"/>
            <a:r>
              <a:rPr lang="en-US" sz="1100" i="1" dirty="0">
                <a:latin typeface="Arial" charset="0"/>
              </a:rPr>
              <a:t>SAP Introduction</a:t>
            </a:r>
          </a:p>
        </p:txBody>
      </p:sp>
      <p:sp>
        <p:nvSpPr>
          <p:cNvPr id="43016" name="Rectangle 5"/>
          <p:cNvSpPr>
            <a:spLocks noChangeArrowheads="1"/>
          </p:cNvSpPr>
          <p:nvPr/>
        </p:nvSpPr>
        <p:spPr bwMode="auto">
          <a:xfrm>
            <a:off x="6543675" y="2159000"/>
            <a:ext cx="2676525" cy="1042988"/>
          </a:xfrm>
          <a:prstGeom prst="rect">
            <a:avLst/>
          </a:prstGeom>
          <a:noFill/>
          <a:ln w="12700">
            <a:solidFill>
              <a:schemeClr val="tx1"/>
            </a:solidFill>
            <a:miter lim="800000"/>
            <a:headEnd/>
            <a:tailEnd/>
          </a:ln>
        </p:spPr>
        <p:txBody>
          <a:bodyPr lIns="96838" tIns="47625" rIns="96838" bIns="47625">
            <a:spAutoFit/>
          </a:bodyPr>
          <a:lstStyle/>
          <a:p>
            <a:pPr defTabSz="960438"/>
            <a:r>
              <a:rPr lang="en-US" sz="1500" dirty="0">
                <a:latin typeface="Arial" charset="0"/>
              </a:rPr>
              <a:t>Management Style</a:t>
            </a:r>
          </a:p>
          <a:p>
            <a:pPr defTabSz="960438"/>
            <a:r>
              <a:rPr lang="en-US" sz="1100" i="1" dirty="0">
                <a:solidFill>
                  <a:srgbClr val="FF3300"/>
                </a:solidFill>
                <a:latin typeface="Arial" charset="0"/>
              </a:rPr>
              <a:t>High control</a:t>
            </a:r>
          </a:p>
          <a:p>
            <a:pPr defTabSz="960438">
              <a:spcBef>
                <a:spcPct val="20000"/>
              </a:spcBef>
            </a:pPr>
            <a:r>
              <a:rPr lang="en-US" sz="1100" i="1" dirty="0">
                <a:solidFill>
                  <a:schemeClr val="accent1">
                    <a:lumMod val="75000"/>
                  </a:schemeClr>
                </a:solidFill>
                <a:latin typeface="Tahoma" charset="0"/>
              </a:rPr>
              <a:t>Series of work sessions with top executives to define culture, values and role of process owners</a:t>
            </a:r>
            <a:endParaRPr lang="en-US" sz="1100" i="1" dirty="0">
              <a:solidFill>
                <a:schemeClr val="accent1">
                  <a:lumMod val="75000"/>
                </a:schemeClr>
              </a:solidFill>
              <a:latin typeface="Arial" charset="0"/>
            </a:endParaRPr>
          </a:p>
        </p:txBody>
      </p:sp>
      <p:sp>
        <p:nvSpPr>
          <p:cNvPr id="43017" name="Rectangle 6"/>
          <p:cNvSpPr>
            <a:spLocks noChangeArrowheads="1"/>
          </p:cNvSpPr>
          <p:nvPr/>
        </p:nvSpPr>
        <p:spPr bwMode="auto">
          <a:xfrm>
            <a:off x="5562600" y="762000"/>
            <a:ext cx="3314700" cy="1042988"/>
          </a:xfrm>
          <a:prstGeom prst="rect">
            <a:avLst/>
          </a:prstGeom>
          <a:noFill/>
          <a:ln w="12700">
            <a:solidFill>
              <a:schemeClr val="tx1"/>
            </a:solidFill>
            <a:miter lim="800000"/>
            <a:headEnd/>
            <a:tailEnd/>
          </a:ln>
        </p:spPr>
        <p:txBody>
          <a:bodyPr lIns="96838" tIns="47625" rIns="96838" bIns="47625">
            <a:spAutoFit/>
          </a:bodyPr>
          <a:lstStyle/>
          <a:p>
            <a:pPr defTabSz="960438"/>
            <a:r>
              <a:rPr lang="en-US" sz="1500" dirty="0">
                <a:latin typeface="Arial" charset="0"/>
              </a:rPr>
              <a:t>Values</a:t>
            </a:r>
          </a:p>
          <a:p>
            <a:pPr defTabSz="960438"/>
            <a:r>
              <a:rPr lang="en-US" sz="1100" i="1" dirty="0">
                <a:solidFill>
                  <a:srgbClr val="FF3300"/>
                </a:solidFill>
                <a:latin typeface="Arial" charset="0"/>
              </a:rPr>
              <a:t>Cost cutting</a:t>
            </a:r>
          </a:p>
          <a:p>
            <a:pPr defTabSz="960438">
              <a:spcBef>
                <a:spcPct val="20000"/>
              </a:spcBef>
            </a:pPr>
            <a:r>
              <a:rPr lang="en-US" sz="1100" i="1" dirty="0">
                <a:solidFill>
                  <a:schemeClr val="accent1">
                    <a:lumMod val="75000"/>
                  </a:schemeClr>
                </a:solidFill>
                <a:latin typeface="Tahoma" charset="0"/>
              </a:rPr>
              <a:t>Series of work sessions with top executives to define culture, values and role of process owners</a:t>
            </a:r>
          </a:p>
          <a:p>
            <a:pPr defTabSz="960438"/>
            <a:endParaRPr lang="en-US" sz="1100" i="1" dirty="0">
              <a:solidFill>
                <a:srgbClr val="FF3300"/>
              </a:solidFill>
              <a:latin typeface="Arial" charset="0"/>
            </a:endParaRPr>
          </a:p>
        </p:txBody>
      </p:sp>
      <p:sp>
        <p:nvSpPr>
          <p:cNvPr id="43018" name="Rectangle 7"/>
          <p:cNvSpPr>
            <a:spLocks noChangeArrowheads="1"/>
          </p:cNvSpPr>
          <p:nvPr/>
        </p:nvSpPr>
        <p:spPr bwMode="auto">
          <a:xfrm>
            <a:off x="6781800" y="3257550"/>
            <a:ext cx="1260475" cy="336550"/>
          </a:xfrm>
          <a:prstGeom prst="rect">
            <a:avLst/>
          </a:prstGeom>
          <a:noFill/>
          <a:ln w="12700">
            <a:solidFill>
              <a:schemeClr val="tx1"/>
            </a:solidFill>
            <a:miter lim="800000"/>
            <a:headEnd/>
            <a:tailEnd/>
          </a:ln>
        </p:spPr>
        <p:txBody>
          <a:bodyPr lIns="96838" tIns="47625" rIns="96838" bIns="47625">
            <a:spAutoFit/>
          </a:bodyPr>
          <a:lstStyle/>
          <a:p>
            <a:pPr defTabSz="960438"/>
            <a:r>
              <a:rPr lang="en-US" sz="1500">
                <a:latin typeface="Arial" charset="0"/>
              </a:rPr>
              <a:t>Staffing</a:t>
            </a:r>
          </a:p>
        </p:txBody>
      </p:sp>
      <p:sp>
        <p:nvSpPr>
          <p:cNvPr id="43019" name="Rectangle 8"/>
          <p:cNvSpPr>
            <a:spLocks noChangeArrowheads="1"/>
          </p:cNvSpPr>
          <p:nvPr/>
        </p:nvSpPr>
        <p:spPr bwMode="auto">
          <a:xfrm>
            <a:off x="495300" y="2162175"/>
            <a:ext cx="1943100" cy="504825"/>
          </a:xfrm>
          <a:prstGeom prst="rect">
            <a:avLst/>
          </a:prstGeom>
          <a:noFill/>
          <a:ln w="12700">
            <a:solidFill>
              <a:schemeClr val="tx1"/>
            </a:solidFill>
            <a:miter lim="800000"/>
            <a:headEnd/>
            <a:tailEnd/>
          </a:ln>
        </p:spPr>
        <p:txBody>
          <a:bodyPr wrap="none" lIns="96838" tIns="47625" rIns="96838" bIns="47625">
            <a:spAutoFit/>
          </a:bodyPr>
          <a:lstStyle/>
          <a:p>
            <a:pPr defTabSz="960438"/>
            <a:r>
              <a:rPr lang="en-US" sz="1500">
                <a:latin typeface="Arial" charset="0"/>
              </a:rPr>
              <a:t>Information Systems</a:t>
            </a:r>
          </a:p>
          <a:p>
            <a:pPr defTabSz="960438"/>
            <a:r>
              <a:rPr lang="en-US" sz="1100" i="1">
                <a:latin typeface="Arial" charset="0"/>
              </a:rPr>
              <a:t>SAP Introduction</a:t>
            </a:r>
          </a:p>
        </p:txBody>
      </p:sp>
      <p:sp>
        <p:nvSpPr>
          <p:cNvPr id="43020" name="Rectangle 9"/>
          <p:cNvSpPr>
            <a:spLocks noChangeArrowheads="1"/>
          </p:cNvSpPr>
          <p:nvPr/>
        </p:nvSpPr>
        <p:spPr bwMode="auto">
          <a:xfrm>
            <a:off x="914400" y="5105400"/>
            <a:ext cx="2139950" cy="671513"/>
          </a:xfrm>
          <a:prstGeom prst="rect">
            <a:avLst/>
          </a:prstGeom>
          <a:noFill/>
          <a:ln w="12700">
            <a:solidFill>
              <a:schemeClr val="tx1"/>
            </a:solidFill>
            <a:miter lim="800000"/>
            <a:headEnd/>
            <a:tailEnd/>
          </a:ln>
        </p:spPr>
        <p:txBody>
          <a:bodyPr lIns="96838" tIns="47625" rIns="96838" bIns="47625">
            <a:spAutoFit/>
          </a:bodyPr>
          <a:lstStyle/>
          <a:p>
            <a:pPr algn="r" defTabSz="960438"/>
            <a:r>
              <a:rPr lang="en-US" sz="1500" dirty="0">
                <a:latin typeface="Arial" charset="0"/>
              </a:rPr>
              <a:t>Team Skills</a:t>
            </a:r>
          </a:p>
          <a:p>
            <a:pPr defTabSz="960438">
              <a:lnSpc>
                <a:spcPct val="90000"/>
              </a:lnSpc>
              <a:spcBef>
                <a:spcPct val="20000"/>
              </a:spcBef>
            </a:pPr>
            <a:r>
              <a:rPr lang="en-US" sz="1100" i="1" dirty="0">
                <a:solidFill>
                  <a:schemeClr val="accent1">
                    <a:lumMod val="75000"/>
                  </a:schemeClr>
                </a:solidFill>
                <a:latin typeface="Tahoma" charset="0"/>
              </a:rPr>
              <a:t>Career path functional or within business unit</a:t>
            </a:r>
          </a:p>
        </p:txBody>
      </p:sp>
      <p:sp>
        <p:nvSpPr>
          <p:cNvPr id="43021" name="Rectangle 10"/>
          <p:cNvSpPr>
            <a:spLocks noChangeArrowheads="1"/>
          </p:cNvSpPr>
          <p:nvPr/>
        </p:nvSpPr>
        <p:spPr bwMode="auto">
          <a:xfrm>
            <a:off x="6330950" y="4140200"/>
            <a:ext cx="2736850" cy="1177925"/>
          </a:xfrm>
          <a:prstGeom prst="rect">
            <a:avLst/>
          </a:prstGeom>
          <a:noFill/>
          <a:ln w="12700">
            <a:solidFill>
              <a:schemeClr val="tx1"/>
            </a:solidFill>
            <a:miter lim="800000"/>
            <a:headEnd/>
            <a:tailEnd/>
          </a:ln>
        </p:spPr>
        <p:txBody>
          <a:bodyPr lIns="96838" tIns="47625" rIns="96838" bIns="47625">
            <a:spAutoFit/>
          </a:bodyPr>
          <a:lstStyle/>
          <a:p>
            <a:pPr defTabSz="960438"/>
            <a:r>
              <a:rPr lang="en-US" sz="1500" dirty="0">
                <a:latin typeface="Arial" charset="0"/>
              </a:rPr>
              <a:t>Rewards</a:t>
            </a:r>
          </a:p>
          <a:p>
            <a:pPr defTabSz="960438"/>
            <a:r>
              <a:rPr lang="en-US" sz="1100" i="1" dirty="0">
                <a:solidFill>
                  <a:srgbClr val="FF3300"/>
                </a:solidFill>
                <a:latin typeface="Tahoma" charset="0"/>
              </a:rPr>
              <a:t>General Managers rewarded for margin contribution; </a:t>
            </a:r>
            <a:r>
              <a:rPr lang="en-US" sz="1100" i="1" dirty="0">
                <a:solidFill>
                  <a:schemeClr val="accent1">
                    <a:lumMod val="75000"/>
                  </a:schemeClr>
                </a:solidFill>
                <a:latin typeface="Tahoma" charset="0"/>
              </a:rPr>
              <a:t>Compensation systems revised</a:t>
            </a:r>
          </a:p>
          <a:p>
            <a:pPr defTabSz="960438"/>
            <a:r>
              <a:rPr lang="en-US" sz="1100" i="1" dirty="0">
                <a:solidFill>
                  <a:srgbClr val="FF3300"/>
                </a:solidFill>
                <a:latin typeface="Tahoma" charset="0"/>
              </a:rPr>
              <a:t>Gain sharing plans at sites not aligned with processes</a:t>
            </a:r>
          </a:p>
        </p:txBody>
      </p:sp>
      <p:sp>
        <p:nvSpPr>
          <p:cNvPr id="43022" name="Rectangle 11"/>
          <p:cNvSpPr>
            <a:spLocks noChangeArrowheads="1"/>
          </p:cNvSpPr>
          <p:nvPr/>
        </p:nvSpPr>
        <p:spPr bwMode="auto">
          <a:xfrm>
            <a:off x="447675" y="1171575"/>
            <a:ext cx="2447925" cy="941388"/>
          </a:xfrm>
          <a:prstGeom prst="rect">
            <a:avLst/>
          </a:prstGeom>
          <a:noFill/>
          <a:ln w="12700">
            <a:solidFill>
              <a:schemeClr val="tx1"/>
            </a:solidFill>
            <a:miter lim="800000"/>
            <a:headEnd/>
            <a:tailEnd/>
          </a:ln>
        </p:spPr>
        <p:txBody>
          <a:bodyPr wrap="none" lIns="96838" tIns="47625" rIns="96838" bIns="47625">
            <a:spAutoFit/>
          </a:bodyPr>
          <a:lstStyle/>
          <a:p>
            <a:pPr defTabSz="960438"/>
            <a:r>
              <a:rPr lang="en-US" sz="1500" dirty="0">
                <a:latin typeface="Arial" charset="0"/>
              </a:rPr>
              <a:t>Roles and Responsibilities</a:t>
            </a:r>
          </a:p>
          <a:p>
            <a:pPr defTabSz="960438">
              <a:spcBef>
                <a:spcPct val="20000"/>
              </a:spcBef>
            </a:pPr>
            <a:r>
              <a:rPr lang="en-US" sz="1100" i="1" dirty="0">
                <a:solidFill>
                  <a:srgbClr val="FF3300"/>
                </a:solidFill>
                <a:latin typeface="Tahoma" charset="0"/>
              </a:rPr>
              <a:t>Process roles not well defined</a:t>
            </a:r>
          </a:p>
          <a:p>
            <a:pPr defTabSz="960438">
              <a:spcBef>
                <a:spcPct val="20000"/>
              </a:spcBef>
            </a:pPr>
            <a:r>
              <a:rPr lang="en-US" sz="1100" i="1" dirty="0">
                <a:solidFill>
                  <a:schemeClr val="accent1">
                    <a:lumMod val="75000"/>
                  </a:schemeClr>
                </a:solidFill>
                <a:latin typeface="Tahoma" charset="0"/>
              </a:rPr>
              <a:t>Clarified roles within processes</a:t>
            </a:r>
          </a:p>
          <a:p>
            <a:pPr defTabSz="960438">
              <a:spcBef>
                <a:spcPct val="20000"/>
              </a:spcBef>
            </a:pPr>
            <a:r>
              <a:rPr lang="en-US" sz="1100" i="1" dirty="0">
                <a:latin typeface="Tahoma" charset="0"/>
              </a:rPr>
              <a:t>Dual responsibilities for GMs</a:t>
            </a:r>
          </a:p>
        </p:txBody>
      </p:sp>
      <p:sp>
        <p:nvSpPr>
          <p:cNvPr id="43023" name="Rectangle 12"/>
          <p:cNvSpPr>
            <a:spLocks noChangeArrowheads="1"/>
          </p:cNvSpPr>
          <p:nvPr/>
        </p:nvSpPr>
        <p:spPr bwMode="auto">
          <a:xfrm>
            <a:off x="3341688" y="762000"/>
            <a:ext cx="1916112" cy="673100"/>
          </a:xfrm>
          <a:prstGeom prst="rect">
            <a:avLst/>
          </a:prstGeom>
          <a:noFill/>
          <a:ln w="12700">
            <a:solidFill>
              <a:schemeClr val="tx1"/>
            </a:solidFill>
            <a:miter lim="800000"/>
            <a:headEnd/>
            <a:tailEnd/>
          </a:ln>
        </p:spPr>
        <p:txBody>
          <a:bodyPr lIns="96838" tIns="47625" rIns="96838" bIns="47625">
            <a:spAutoFit/>
          </a:bodyPr>
          <a:lstStyle/>
          <a:p>
            <a:pPr algn="ctr" defTabSz="960438"/>
            <a:r>
              <a:rPr lang="en-US" sz="1500" dirty="0">
                <a:latin typeface="Arial" charset="0"/>
              </a:rPr>
              <a:t>Structure</a:t>
            </a:r>
          </a:p>
          <a:p>
            <a:pPr algn="ctr" defTabSz="960438"/>
            <a:r>
              <a:rPr lang="en-US" sz="1100" i="1" dirty="0">
                <a:solidFill>
                  <a:srgbClr val="FF3300"/>
                </a:solidFill>
                <a:latin typeface="Arial" charset="0"/>
              </a:rPr>
              <a:t>Maintained business unit structure</a:t>
            </a:r>
          </a:p>
        </p:txBody>
      </p:sp>
      <p:sp>
        <p:nvSpPr>
          <p:cNvPr id="43024" name="Rectangle 13"/>
          <p:cNvSpPr>
            <a:spLocks noChangeArrowheads="1"/>
          </p:cNvSpPr>
          <p:nvPr/>
        </p:nvSpPr>
        <p:spPr bwMode="auto">
          <a:xfrm>
            <a:off x="457200" y="3124200"/>
            <a:ext cx="1485900" cy="504825"/>
          </a:xfrm>
          <a:prstGeom prst="rect">
            <a:avLst/>
          </a:prstGeom>
          <a:noFill/>
          <a:ln w="12700">
            <a:solidFill>
              <a:schemeClr val="tx1"/>
            </a:solidFill>
            <a:miter lim="800000"/>
            <a:headEnd/>
            <a:tailEnd/>
          </a:ln>
        </p:spPr>
        <p:txBody>
          <a:bodyPr lIns="96838" tIns="47625" rIns="96838" bIns="47625">
            <a:spAutoFit/>
          </a:bodyPr>
          <a:lstStyle/>
          <a:p>
            <a:pPr algn="r" defTabSz="960438"/>
            <a:r>
              <a:rPr lang="en-US" sz="1500" dirty="0">
                <a:latin typeface="Arial" charset="0"/>
              </a:rPr>
              <a:t>Process</a:t>
            </a:r>
          </a:p>
          <a:p>
            <a:pPr defTabSz="960438"/>
            <a:r>
              <a:rPr lang="en-US" sz="1100" i="1" dirty="0">
                <a:latin typeface="Arial" charset="0"/>
              </a:rPr>
              <a:t>SAP Best Practices</a:t>
            </a:r>
          </a:p>
        </p:txBody>
      </p:sp>
      <p:sp>
        <p:nvSpPr>
          <p:cNvPr id="43025" name="Rectangle 14"/>
          <p:cNvSpPr>
            <a:spLocks noChangeArrowheads="1"/>
          </p:cNvSpPr>
          <p:nvPr/>
        </p:nvSpPr>
        <p:spPr bwMode="auto">
          <a:xfrm>
            <a:off x="228600" y="533400"/>
            <a:ext cx="1807059" cy="588623"/>
          </a:xfrm>
          <a:prstGeom prst="rect">
            <a:avLst/>
          </a:prstGeom>
          <a:noFill/>
          <a:ln w="12700">
            <a:noFill/>
            <a:miter lim="800000"/>
            <a:headEnd/>
            <a:tailEnd/>
          </a:ln>
        </p:spPr>
        <p:txBody>
          <a:bodyPr wrap="none" lIns="96838" tIns="47625" rIns="96838" bIns="47625">
            <a:spAutoFit/>
          </a:bodyPr>
          <a:lstStyle/>
          <a:p>
            <a:pPr defTabSz="960438"/>
            <a:r>
              <a:rPr lang="en-US" sz="1600" b="1" dirty="0">
                <a:latin typeface="Arial" charset="0"/>
              </a:rPr>
              <a:t>Goal:  </a:t>
            </a:r>
            <a:r>
              <a:rPr lang="en-US" sz="1600" i="1" dirty="0">
                <a:latin typeface="Arial" charset="0"/>
              </a:rPr>
              <a:t>Customer</a:t>
            </a:r>
          </a:p>
          <a:p>
            <a:pPr defTabSz="960438"/>
            <a:r>
              <a:rPr lang="en-US" sz="1600" i="1" dirty="0">
                <a:latin typeface="Arial" charset="0"/>
              </a:rPr>
              <a:t> Responsiveness</a:t>
            </a:r>
          </a:p>
        </p:txBody>
      </p:sp>
      <p:sp>
        <p:nvSpPr>
          <p:cNvPr id="43027" name="Text Box 16"/>
          <p:cNvSpPr txBox="1">
            <a:spLocks noChangeArrowheads="1"/>
          </p:cNvSpPr>
          <p:nvPr/>
        </p:nvSpPr>
        <p:spPr bwMode="auto">
          <a:xfrm>
            <a:off x="0" y="6049963"/>
            <a:ext cx="1593850" cy="274637"/>
          </a:xfrm>
          <a:prstGeom prst="rect">
            <a:avLst/>
          </a:prstGeom>
          <a:noFill/>
          <a:ln w="12700">
            <a:noFill/>
            <a:miter lim="800000"/>
            <a:headEnd/>
            <a:tailEnd/>
          </a:ln>
        </p:spPr>
        <p:txBody>
          <a:bodyPr>
            <a:spAutoFit/>
          </a:bodyPr>
          <a:lstStyle/>
          <a:p>
            <a:r>
              <a:rPr lang="en-US" sz="1200" i="1" dirty="0">
                <a:latin typeface="Arial" charset="0"/>
              </a:rPr>
              <a:t>Source: Solutions</a:t>
            </a:r>
          </a:p>
        </p:txBody>
      </p:sp>
      <p:sp useBgFill="1">
        <p:nvSpPr>
          <p:cNvPr id="43028" name="Rectangle 17"/>
          <p:cNvSpPr>
            <a:spLocks noChangeArrowheads="1"/>
          </p:cNvSpPr>
          <p:nvPr/>
        </p:nvSpPr>
        <p:spPr bwMode="auto">
          <a:xfrm>
            <a:off x="3341688" y="6172200"/>
            <a:ext cx="3025775" cy="685800"/>
          </a:xfrm>
          <a:prstGeom prst="rect">
            <a:avLst/>
          </a:prstGeom>
          <a:ln w="9525">
            <a:noFill/>
            <a:miter lim="800000"/>
            <a:headEnd/>
            <a:tailEnd/>
          </a:ln>
        </p:spPr>
        <p:txBody>
          <a:bodyPr wrap="none" anchor="ctr"/>
          <a:lstStyle/>
          <a:p>
            <a:endParaRPr lang="en-US"/>
          </a:p>
        </p:txBody>
      </p:sp>
      <p:sp>
        <p:nvSpPr>
          <p:cNvPr id="43029" name="Rectangle 18"/>
          <p:cNvSpPr>
            <a:spLocks noChangeArrowheads="1"/>
          </p:cNvSpPr>
          <p:nvPr/>
        </p:nvSpPr>
        <p:spPr bwMode="auto">
          <a:xfrm>
            <a:off x="3276600" y="5359400"/>
            <a:ext cx="2292350" cy="834844"/>
          </a:xfrm>
          <a:prstGeom prst="rect">
            <a:avLst/>
          </a:prstGeom>
          <a:noFill/>
          <a:ln w="12700">
            <a:solidFill>
              <a:schemeClr val="tx1"/>
            </a:solidFill>
            <a:miter lim="800000"/>
            <a:headEnd/>
            <a:tailEnd/>
          </a:ln>
        </p:spPr>
        <p:txBody>
          <a:bodyPr wrap="square" lIns="45720" tIns="47625" rIns="45720" bIns="47625">
            <a:spAutoFit/>
          </a:bodyPr>
          <a:lstStyle/>
          <a:p>
            <a:pPr marL="479425" lvl="1" defTabSz="960438"/>
            <a:r>
              <a:rPr lang="en-US" sz="1500" dirty="0">
                <a:latin typeface="Arial" charset="0"/>
              </a:rPr>
              <a:t>Training</a:t>
            </a:r>
          </a:p>
          <a:p>
            <a:pPr defTabSz="960438"/>
            <a:r>
              <a:rPr lang="en-US" sz="1100" i="1" dirty="0">
                <a:solidFill>
                  <a:srgbClr val="FF3300"/>
                </a:solidFill>
                <a:latin typeface="Tahoma" charset="0"/>
              </a:rPr>
              <a:t>Little/no training to support agility;</a:t>
            </a:r>
          </a:p>
          <a:p>
            <a:pPr defTabSz="960438"/>
            <a:r>
              <a:rPr lang="en-US" sz="1100" i="1" dirty="0">
                <a:solidFill>
                  <a:srgbClr val="FF3300"/>
                </a:solidFill>
                <a:latin typeface="Tahoma" charset="0"/>
              </a:rPr>
              <a:t>Personal development plans focused on functional skills</a:t>
            </a:r>
          </a:p>
        </p:txBody>
      </p:sp>
      <p:sp>
        <p:nvSpPr>
          <p:cNvPr id="43030" name="Rectangle 19"/>
          <p:cNvSpPr>
            <a:spLocks noChangeArrowheads="1"/>
          </p:cNvSpPr>
          <p:nvPr/>
        </p:nvSpPr>
        <p:spPr bwMode="auto">
          <a:xfrm>
            <a:off x="5676900" y="5302250"/>
            <a:ext cx="1997075" cy="336550"/>
          </a:xfrm>
          <a:prstGeom prst="rect">
            <a:avLst/>
          </a:prstGeom>
          <a:noFill/>
          <a:ln w="12700">
            <a:solidFill>
              <a:schemeClr val="tx1"/>
            </a:solidFill>
            <a:miter lim="800000"/>
            <a:headEnd/>
            <a:tailEnd/>
          </a:ln>
        </p:spPr>
        <p:txBody>
          <a:bodyPr lIns="96838" tIns="47625" rIns="96838" bIns="47625">
            <a:spAutoFit/>
          </a:bodyPr>
          <a:lstStyle/>
          <a:p>
            <a:pPr defTabSz="960438"/>
            <a:r>
              <a:rPr lang="en-US" sz="1500">
                <a:latin typeface="Arial" charset="0"/>
              </a:rPr>
              <a:t>Goals and Metrics</a:t>
            </a:r>
          </a:p>
        </p:txBody>
      </p:sp>
      <p:grpSp>
        <p:nvGrpSpPr>
          <p:cNvPr id="43031" name="Group 20"/>
          <p:cNvGrpSpPr>
            <a:grpSpLocks/>
          </p:cNvGrpSpPr>
          <p:nvPr/>
        </p:nvGrpSpPr>
        <p:grpSpPr bwMode="auto">
          <a:xfrm>
            <a:off x="2044700" y="1492250"/>
            <a:ext cx="4584700" cy="3841750"/>
            <a:chOff x="1443" y="1382"/>
            <a:chExt cx="3146" cy="2564"/>
          </a:xfrm>
        </p:grpSpPr>
        <p:sp>
          <p:nvSpPr>
            <p:cNvPr id="43044" name="AutoShape 21"/>
            <p:cNvSpPr>
              <a:spLocks noChangeArrowheads="1"/>
            </p:cNvSpPr>
            <p:nvPr/>
          </p:nvSpPr>
          <p:spPr bwMode="auto">
            <a:xfrm>
              <a:off x="1454" y="1394"/>
              <a:ext cx="3135" cy="2539"/>
            </a:xfrm>
            <a:prstGeom prst="hexagon">
              <a:avLst>
                <a:gd name="adj" fmla="val 30863"/>
                <a:gd name="vf" fmla="val 115470"/>
              </a:avLst>
            </a:prstGeom>
            <a:solidFill>
              <a:srgbClr val="C1CEFF"/>
            </a:solidFill>
            <a:ln w="50800">
              <a:solidFill>
                <a:schemeClr val="tx1"/>
              </a:solidFill>
              <a:miter lim="800000"/>
              <a:headEnd/>
              <a:tailEnd/>
            </a:ln>
          </p:spPr>
          <p:txBody>
            <a:bodyPr wrap="none" anchor="ctr"/>
            <a:lstStyle/>
            <a:p>
              <a:endParaRPr lang="en-US"/>
            </a:p>
          </p:txBody>
        </p:sp>
        <p:sp>
          <p:nvSpPr>
            <p:cNvPr id="43045" name="Line 22"/>
            <p:cNvSpPr>
              <a:spLocks noChangeShapeType="1"/>
            </p:cNvSpPr>
            <p:nvPr/>
          </p:nvSpPr>
          <p:spPr bwMode="auto">
            <a:xfrm flipH="1">
              <a:off x="2234" y="1407"/>
              <a:ext cx="1580" cy="2539"/>
            </a:xfrm>
            <a:prstGeom prst="line">
              <a:avLst/>
            </a:prstGeom>
            <a:noFill/>
            <a:ln w="12700">
              <a:solidFill>
                <a:schemeClr val="tx1"/>
              </a:solidFill>
              <a:round/>
              <a:headEnd/>
              <a:tailEnd/>
            </a:ln>
          </p:spPr>
          <p:txBody>
            <a:bodyPr/>
            <a:lstStyle/>
            <a:p>
              <a:endParaRPr lang="en-US"/>
            </a:p>
          </p:txBody>
        </p:sp>
        <p:sp>
          <p:nvSpPr>
            <p:cNvPr id="43046" name="Line 23"/>
            <p:cNvSpPr>
              <a:spLocks noChangeShapeType="1"/>
            </p:cNvSpPr>
            <p:nvPr/>
          </p:nvSpPr>
          <p:spPr bwMode="auto">
            <a:xfrm>
              <a:off x="2234" y="1389"/>
              <a:ext cx="1578" cy="2557"/>
            </a:xfrm>
            <a:prstGeom prst="line">
              <a:avLst/>
            </a:prstGeom>
            <a:noFill/>
            <a:ln w="12700">
              <a:solidFill>
                <a:schemeClr val="tx1"/>
              </a:solidFill>
              <a:round/>
              <a:headEnd/>
              <a:tailEnd/>
            </a:ln>
          </p:spPr>
          <p:txBody>
            <a:bodyPr/>
            <a:lstStyle/>
            <a:p>
              <a:endParaRPr lang="en-US"/>
            </a:p>
          </p:txBody>
        </p:sp>
        <p:sp>
          <p:nvSpPr>
            <p:cNvPr id="43047" name="Line 24"/>
            <p:cNvSpPr>
              <a:spLocks noChangeShapeType="1"/>
            </p:cNvSpPr>
            <p:nvPr/>
          </p:nvSpPr>
          <p:spPr bwMode="auto">
            <a:xfrm>
              <a:off x="1443" y="2672"/>
              <a:ext cx="3127" cy="0"/>
            </a:xfrm>
            <a:prstGeom prst="line">
              <a:avLst/>
            </a:prstGeom>
            <a:noFill/>
            <a:ln w="12700">
              <a:solidFill>
                <a:schemeClr val="tx1"/>
              </a:solidFill>
              <a:round/>
              <a:headEnd/>
              <a:tailEnd/>
            </a:ln>
          </p:spPr>
          <p:txBody>
            <a:bodyPr/>
            <a:lstStyle/>
            <a:p>
              <a:endParaRPr lang="en-US"/>
            </a:p>
          </p:txBody>
        </p:sp>
        <p:sp>
          <p:nvSpPr>
            <p:cNvPr id="43048" name="Line 25"/>
            <p:cNvSpPr>
              <a:spLocks noChangeShapeType="1"/>
            </p:cNvSpPr>
            <p:nvPr/>
          </p:nvSpPr>
          <p:spPr bwMode="auto">
            <a:xfrm flipH="1">
              <a:off x="3012" y="1382"/>
              <a:ext cx="9" cy="2563"/>
            </a:xfrm>
            <a:prstGeom prst="line">
              <a:avLst/>
            </a:prstGeom>
            <a:noFill/>
            <a:ln w="12700">
              <a:solidFill>
                <a:schemeClr val="tx1"/>
              </a:solidFill>
              <a:round/>
              <a:headEnd/>
              <a:tailEnd/>
            </a:ln>
          </p:spPr>
          <p:txBody>
            <a:bodyPr/>
            <a:lstStyle/>
            <a:p>
              <a:endParaRPr lang="en-US"/>
            </a:p>
          </p:txBody>
        </p:sp>
        <p:sp>
          <p:nvSpPr>
            <p:cNvPr id="43049" name="Line 26"/>
            <p:cNvSpPr>
              <a:spLocks noChangeShapeType="1"/>
            </p:cNvSpPr>
            <p:nvPr/>
          </p:nvSpPr>
          <p:spPr bwMode="auto">
            <a:xfrm>
              <a:off x="1851" y="2031"/>
              <a:ext cx="2340" cy="1265"/>
            </a:xfrm>
            <a:prstGeom prst="line">
              <a:avLst/>
            </a:prstGeom>
            <a:noFill/>
            <a:ln w="12700">
              <a:solidFill>
                <a:schemeClr val="tx1"/>
              </a:solidFill>
              <a:round/>
              <a:headEnd/>
              <a:tailEnd/>
            </a:ln>
          </p:spPr>
          <p:txBody>
            <a:bodyPr/>
            <a:lstStyle/>
            <a:p>
              <a:endParaRPr lang="en-US"/>
            </a:p>
          </p:txBody>
        </p:sp>
        <p:sp>
          <p:nvSpPr>
            <p:cNvPr id="43050" name="Line 27"/>
            <p:cNvSpPr>
              <a:spLocks noChangeShapeType="1"/>
            </p:cNvSpPr>
            <p:nvPr/>
          </p:nvSpPr>
          <p:spPr bwMode="auto">
            <a:xfrm flipH="1">
              <a:off x="1869" y="1996"/>
              <a:ext cx="2304" cy="1334"/>
            </a:xfrm>
            <a:prstGeom prst="line">
              <a:avLst/>
            </a:prstGeom>
            <a:noFill/>
            <a:ln w="12700">
              <a:solidFill>
                <a:schemeClr val="tx1"/>
              </a:solidFill>
              <a:round/>
              <a:headEnd/>
              <a:tailEnd/>
            </a:ln>
          </p:spPr>
          <p:txBody>
            <a:bodyPr/>
            <a:lstStyle/>
            <a:p>
              <a:endParaRPr lang="en-US"/>
            </a:p>
          </p:txBody>
        </p:sp>
        <p:sp>
          <p:nvSpPr>
            <p:cNvPr id="43051" name="AutoShape 28"/>
            <p:cNvSpPr>
              <a:spLocks noChangeArrowheads="1"/>
            </p:cNvSpPr>
            <p:nvPr/>
          </p:nvSpPr>
          <p:spPr bwMode="auto">
            <a:xfrm>
              <a:off x="2559" y="2350"/>
              <a:ext cx="938" cy="633"/>
            </a:xfrm>
            <a:prstGeom prst="hexagon">
              <a:avLst>
                <a:gd name="adj" fmla="val 37039"/>
                <a:gd name="vf" fmla="val 115470"/>
              </a:avLst>
            </a:prstGeom>
            <a:solidFill>
              <a:srgbClr val="00FFFF"/>
            </a:solidFill>
            <a:ln w="12700">
              <a:solidFill>
                <a:schemeClr val="tx1"/>
              </a:solidFill>
              <a:miter lim="800000"/>
              <a:headEnd/>
              <a:tailEnd/>
            </a:ln>
          </p:spPr>
          <p:txBody>
            <a:bodyPr wrap="none" lIns="80963" tIns="41275" rIns="80963" bIns="41275" anchor="ctr"/>
            <a:lstStyle/>
            <a:p>
              <a:pPr algn="ctr" defTabSz="687388"/>
              <a:r>
                <a:rPr lang="en-US" sz="1800" b="1">
                  <a:latin typeface="Arial" charset="0"/>
                </a:rPr>
                <a:t>Culture</a:t>
              </a:r>
            </a:p>
          </p:txBody>
        </p:sp>
      </p:grpSp>
      <p:sp>
        <p:nvSpPr>
          <p:cNvPr id="43032" name="Line 30"/>
          <p:cNvSpPr>
            <a:spLocks noChangeShapeType="1"/>
          </p:cNvSpPr>
          <p:nvPr/>
        </p:nvSpPr>
        <p:spPr bwMode="auto">
          <a:xfrm flipH="1" flipV="1">
            <a:off x="5676900" y="1139825"/>
            <a:ext cx="690563" cy="0"/>
          </a:xfrm>
          <a:prstGeom prst="line">
            <a:avLst/>
          </a:prstGeom>
          <a:noFill/>
          <a:ln w="9525">
            <a:solidFill>
              <a:schemeClr val="tx1"/>
            </a:solidFill>
            <a:miter lim="800000"/>
            <a:headEnd/>
            <a:tailEnd/>
          </a:ln>
        </p:spPr>
        <p:txBody>
          <a:bodyPr wrap="none"/>
          <a:lstStyle/>
          <a:p>
            <a:endParaRPr lang="en-US"/>
          </a:p>
        </p:txBody>
      </p:sp>
      <p:sp>
        <p:nvSpPr>
          <p:cNvPr id="43033" name="Line 31"/>
          <p:cNvSpPr>
            <a:spLocks noChangeShapeType="1"/>
          </p:cNvSpPr>
          <p:nvPr/>
        </p:nvSpPr>
        <p:spPr bwMode="auto">
          <a:xfrm flipH="1" flipV="1">
            <a:off x="6700837" y="2514600"/>
            <a:ext cx="690563" cy="0"/>
          </a:xfrm>
          <a:prstGeom prst="line">
            <a:avLst/>
          </a:prstGeom>
          <a:noFill/>
          <a:ln w="9525">
            <a:solidFill>
              <a:schemeClr val="tx1"/>
            </a:solidFill>
            <a:miter lim="800000"/>
            <a:headEnd/>
            <a:tailEnd/>
          </a:ln>
        </p:spPr>
        <p:txBody>
          <a:bodyPr wrap="none"/>
          <a:lstStyle/>
          <a:p>
            <a:endParaRPr lang="en-US"/>
          </a:p>
        </p:txBody>
      </p:sp>
      <p:sp>
        <p:nvSpPr>
          <p:cNvPr id="43034" name="Line 32"/>
          <p:cNvSpPr>
            <a:spLocks noChangeShapeType="1"/>
          </p:cNvSpPr>
          <p:nvPr/>
        </p:nvSpPr>
        <p:spPr bwMode="auto">
          <a:xfrm>
            <a:off x="584200" y="1581150"/>
            <a:ext cx="1905000" cy="0"/>
          </a:xfrm>
          <a:prstGeom prst="line">
            <a:avLst/>
          </a:prstGeom>
          <a:noFill/>
          <a:ln w="9525">
            <a:solidFill>
              <a:schemeClr val="tx1"/>
            </a:solidFill>
            <a:miter lim="800000"/>
            <a:headEnd/>
            <a:tailEnd/>
          </a:ln>
        </p:spPr>
        <p:txBody>
          <a:bodyPr wrap="none"/>
          <a:lstStyle/>
          <a:p>
            <a:endParaRPr lang="en-US"/>
          </a:p>
        </p:txBody>
      </p:sp>
      <p:sp>
        <p:nvSpPr>
          <p:cNvPr id="43035" name="Text Box 33"/>
          <p:cNvSpPr txBox="1">
            <a:spLocks noChangeArrowheads="1"/>
          </p:cNvSpPr>
          <p:nvPr/>
        </p:nvSpPr>
        <p:spPr bwMode="auto">
          <a:xfrm>
            <a:off x="5562600" y="5588000"/>
            <a:ext cx="3352800" cy="600164"/>
          </a:xfrm>
          <a:prstGeom prst="rect">
            <a:avLst/>
          </a:prstGeom>
          <a:noFill/>
          <a:ln w="9525">
            <a:noFill/>
            <a:miter lim="800000"/>
            <a:headEnd/>
            <a:tailEnd/>
          </a:ln>
        </p:spPr>
        <p:txBody>
          <a:bodyPr>
            <a:spAutoFit/>
          </a:bodyPr>
          <a:lstStyle/>
          <a:p>
            <a:pPr>
              <a:spcBef>
                <a:spcPct val="20000"/>
              </a:spcBef>
            </a:pPr>
            <a:r>
              <a:rPr lang="en-US" sz="1100" i="1" dirty="0">
                <a:solidFill>
                  <a:schemeClr val="accent1">
                    <a:lumMod val="75000"/>
                  </a:schemeClr>
                </a:solidFill>
                <a:latin typeface="Tahoma" charset="0"/>
              </a:rPr>
              <a:t>Conducted skills inventory to identify training requirements. Personal development plans for key roles</a:t>
            </a:r>
          </a:p>
        </p:txBody>
      </p:sp>
      <p:sp>
        <p:nvSpPr>
          <p:cNvPr id="43036" name="Line 34"/>
          <p:cNvSpPr>
            <a:spLocks noChangeShapeType="1"/>
          </p:cNvSpPr>
          <p:nvPr/>
        </p:nvSpPr>
        <p:spPr bwMode="auto">
          <a:xfrm>
            <a:off x="3341688" y="5776913"/>
            <a:ext cx="1916112" cy="0"/>
          </a:xfrm>
          <a:prstGeom prst="line">
            <a:avLst/>
          </a:prstGeom>
          <a:noFill/>
          <a:ln w="9525">
            <a:solidFill>
              <a:schemeClr val="tx1"/>
            </a:solidFill>
            <a:miter lim="800000"/>
            <a:headEnd/>
            <a:tailEnd/>
          </a:ln>
        </p:spPr>
        <p:txBody>
          <a:bodyPr wrap="none"/>
          <a:lstStyle/>
          <a:p>
            <a:endParaRPr lang="en-US"/>
          </a:p>
        </p:txBody>
      </p:sp>
      <p:sp>
        <p:nvSpPr>
          <p:cNvPr id="43037" name="Line 35"/>
          <p:cNvSpPr>
            <a:spLocks noChangeShapeType="1"/>
          </p:cNvSpPr>
          <p:nvPr/>
        </p:nvSpPr>
        <p:spPr bwMode="auto">
          <a:xfrm>
            <a:off x="6400801" y="5181600"/>
            <a:ext cx="1066800" cy="0"/>
          </a:xfrm>
          <a:prstGeom prst="line">
            <a:avLst/>
          </a:prstGeom>
          <a:noFill/>
          <a:ln w="9525">
            <a:solidFill>
              <a:schemeClr val="tx1"/>
            </a:solidFill>
            <a:miter lim="800000"/>
            <a:headEnd/>
            <a:tailEnd/>
          </a:ln>
        </p:spPr>
        <p:txBody>
          <a:bodyPr wrap="none"/>
          <a:lstStyle/>
          <a:p>
            <a:endParaRPr lang="en-US"/>
          </a:p>
        </p:txBody>
      </p:sp>
      <p:sp>
        <p:nvSpPr>
          <p:cNvPr id="43038" name="Line 36"/>
          <p:cNvSpPr>
            <a:spLocks noChangeShapeType="1"/>
          </p:cNvSpPr>
          <p:nvPr/>
        </p:nvSpPr>
        <p:spPr bwMode="auto">
          <a:xfrm flipH="1">
            <a:off x="6403974" y="4495800"/>
            <a:ext cx="2511425" cy="6350"/>
          </a:xfrm>
          <a:prstGeom prst="line">
            <a:avLst/>
          </a:prstGeom>
          <a:noFill/>
          <a:ln w="9525">
            <a:solidFill>
              <a:schemeClr val="tx1"/>
            </a:solidFill>
            <a:miter lim="800000"/>
            <a:headEnd/>
            <a:tailEnd/>
          </a:ln>
        </p:spPr>
        <p:txBody>
          <a:bodyPr wrap="none"/>
          <a:lstStyle/>
          <a:p>
            <a:endParaRPr lang="en-US"/>
          </a:p>
        </p:txBody>
      </p:sp>
      <p:sp>
        <p:nvSpPr>
          <p:cNvPr id="43039" name="Line 37"/>
          <p:cNvSpPr>
            <a:spLocks noChangeShapeType="1"/>
          </p:cNvSpPr>
          <p:nvPr/>
        </p:nvSpPr>
        <p:spPr bwMode="auto">
          <a:xfrm>
            <a:off x="6464300" y="5016500"/>
            <a:ext cx="2374900" cy="12700"/>
          </a:xfrm>
          <a:prstGeom prst="line">
            <a:avLst/>
          </a:prstGeom>
          <a:noFill/>
          <a:ln w="9525">
            <a:solidFill>
              <a:schemeClr val="tx1"/>
            </a:solidFill>
            <a:miter lim="800000"/>
            <a:headEnd/>
            <a:tailEnd/>
          </a:ln>
        </p:spPr>
        <p:txBody>
          <a:bodyPr wrap="none"/>
          <a:lstStyle/>
          <a:p>
            <a:endParaRPr lang="en-US"/>
          </a:p>
        </p:txBody>
      </p:sp>
      <p:sp>
        <p:nvSpPr>
          <p:cNvPr id="43041" name="Line 39"/>
          <p:cNvSpPr>
            <a:spLocks noChangeShapeType="1"/>
          </p:cNvSpPr>
          <p:nvPr/>
        </p:nvSpPr>
        <p:spPr bwMode="auto">
          <a:xfrm>
            <a:off x="3386138" y="5943600"/>
            <a:ext cx="1652587" cy="0"/>
          </a:xfrm>
          <a:prstGeom prst="line">
            <a:avLst/>
          </a:prstGeom>
          <a:noFill/>
          <a:ln w="9525">
            <a:solidFill>
              <a:schemeClr val="tx1"/>
            </a:solidFill>
            <a:miter lim="800000"/>
            <a:headEnd/>
            <a:tailEnd/>
          </a:ln>
        </p:spPr>
        <p:txBody>
          <a:bodyPr wrap="none"/>
          <a:lstStyle/>
          <a:p>
            <a:endParaRPr lang="en-US"/>
          </a:p>
        </p:txBody>
      </p:sp>
      <p:sp>
        <p:nvSpPr>
          <p:cNvPr id="43042" name="Line 40"/>
          <p:cNvSpPr>
            <a:spLocks noChangeShapeType="1"/>
          </p:cNvSpPr>
          <p:nvPr/>
        </p:nvSpPr>
        <p:spPr bwMode="auto">
          <a:xfrm>
            <a:off x="3398838" y="6121400"/>
            <a:ext cx="1652587" cy="0"/>
          </a:xfrm>
          <a:prstGeom prst="line">
            <a:avLst/>
          </a:prstGeom>
          <a:noFill/>
          <a:ln w="9525">
            <a:solidFill>
              <a:schemeClr val="tx1"/>
            </a:solidFill>
            <a:miter lim="800000"/>
            <a:headEnd/>
            <a:tailEnd/>
          </a:ln>
        </p:spPr>
        <p:txBody>
          <a:bodyPr wrap="none"/>
          <a:lstStyle/>
          <a:p>
            <a:endParaRPr lang="en-US"/>
          </a:p>
        </p:txBody>
      </p:sp>
      <p:sp>
        <p:nvSpPr>
          <p:cNvPr id="43043" name="Text Box 41"/>
          <p:cNvSpPr txBox="1">
            <a:spLocks noChangeArrowheads="1"/>
          </p:cNvSpPr>
          <p:nvPr/>
        </p:nvSpPr>
        <p:spPr bwMode="auto">
          <a:xfrm>
            <a:off x="7696200" y="5911850"/>
            <a:ext cx="1600200" cy="260350"/>
          </a:xfrm>
          <a:prstGeom prst="rect">
            <a:avLst/>
          </a:prstGeom>
          <a:noFill/>
          <a:ln w="9525">
            <a:noFill/>
            <a:miter lim="800000"/>
            <a:headEnd/>
            <a:tailEnd/>
          </a:ln>
        </p:spPr>
        <p:txBody>
          <a:bodyPr>
            <a:spAutoFit/>
          </a:bodyPr>
          <a:lstStyle/>
          <a:p>
            <a:pPr>
              <a:spcBef>
                <a:spcPct val="20000"/>
              </a:spcBef>
            </a:pPr>
            <a:r>
              <a:rPr lang="en-US" sz="1100" i="1" dirty="0">
                <a:solidFill>
                  <a:schemeClr val="accent1">
                    <a:lumMod val="75000"/>
                  </a:schemeClr>
                </a:solidFill>
                <a:latin typeface="Tahoma" charset="0"/>
              </a:rPr>
              <a:t>Metrics revised</a:t>
            </a:r>
          </a:p>
        </p:txBody>
      </p:sp>
      <p:sp>
        <p:nvSpPr>
          <p:cNvPr id="42" name="Date Placeholder 1"/>
          <p:cNvSpPr txBox="1">
            <a:spLocks/>
          </p:cNvSpPr>
          <p:nvPr/>
        </p:nvSpPr>
        <p:spPr>
          <a:xfrm>
            <a:off x="762000" y="6432550"/>
            <a:ext cx="2819400" cy="4254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ＭＳ Ｐゴシック" charset="-128"/>
                <a:cs typeface="+mn-cs"/>
              </a:rPr>
              <a:t>Reproduction not allowed without permission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charset="0"/>
              <a:ea typeface="ＭＳ Ｐゴシック" charset="-128"/>
              <a:cs typeface="+mn-cs"/>
            </a:endParaRPr>
          </a:p>
        </p:txBody>
      </p:sp>
      <p:grpSp>
        <p:nvGrpSpPr>
          <p:cNvPr id="44" name="Group 43"/>
          <p:cNvGrpSpPr/>
          <p:nvPr/>
        </p:nvGrpSpPr>
        <p:grpSpPr>
          <a:xfrm>
            <a:off x="7543800" y="6316663"/>
            <a:ext cx="1257300" cy="388937"/>
            <a:chOff x="7686675" y="6392863"/>
            <a:chExt cx="1257300" cy="388937"/>
          </a:xfrm>
        </p:grpSpPr>
        <p:pic>
          <p:nvPicPr>
            <p:cNvPr id="45"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46"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
        <p:nvSpPr>
          <p:cNvPr id="47" name="Line 35"/>
          <p:cNvSpPr>
            <a:spLocks noChangeShapeType="1"/>
          </p:cNvSpPr>
          <p:nvPr/>
        </p:nvSpPr>
        <p:spPr bwMode="auto">
          <a:xfrm>
            <a:off x="6477000" y="4648200"/>
            <a:ext cx="685800" cy="0"/>
          </a:xfrm>
          <a:prstGeom prst="line">
            <a:avLst/>
          </a:prstGeom>
          <a:noFill/>
          <a:ln w="9525">
            <a:solidFill>
              <a:schemeClr val="tx1"/>
            </a:solidFill>
            <a:miter lim="800000"/>
            <a:headEnd/>
            <a:tailEnd/>
          </a:ln>
        </p:spPr>
        <p:txBody>
          <a:bodyPr wrap="none"/>
          <a:lstStyle/>
          <a:p>
            <a:endParaRPr 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a:bodyPr>
          <a:lstStyle/>
          <a:p>
            <a:pPr>
              <a:lnSpc>
                <a:spcPct val="100000"/>
              </a:lnSpc>
            </a:pPr>
            <a:r>
              <a:rPr lang="en-US" sz="3200" dirty="0">
                <a:solidFill>
                  <a:srgbClr val="C00000"/>
                </a:solidFill>
              </a:rPr>
              <a:t>Organizations Require Both Optimization And Adaptive Capabilities</a:t>
            </a:r>
          </a:p>
        </p:txBody>
      </p:sp>
      <p:sp>
        <p:nvSpPr>
          <p:cNvPr id="6" name="Content Placeholder 5"/>
          <p:cNvSpPr>
            <a:spLocks noGrp="1"/>
          </p:cNvSpPr>
          <p:nvPr>
            <p:ph sz="half" idx="2"/>
          </p:nvPr>
        </p:nvSpPr>
        <p:spPr/>
        <p:txBody>
          <a:bodyPr/>
          <a:lstStyle/>
          <a:p>
            <a:pPr marL="0" indent="0">
              <a:buNone/>
            </a:pPr>
            <a:r>
              <a:rPr lang="en-US" i="1" dirty="0"/>
              <a:t>Optimization Approaches</a:t>
            </a:r>
          </a:p>
          <a:p>
            <a:r>
              <a:rPr lang="en-US" dirty="0"/>
              <a:t>Lean/Six Sigma</a:t>
            </a:r>
          </a:p>
          <a:p>
            <a:r>
              <a:rPr lang="en-US" dirty="0"/>
              <a:t>Kaizen</a:t>
            </a:r>
          </a:p>
          <a:p>
            <a:r>
              <a:rPr lang="en-US" dirty="0"/>
              <a:t>Process mapping/improvement</a:t>
            </a:r>
          </a:p>
          <a:p>
            <a:r>
              <a:rPr lang="en-US" dirty="0"/>
              <a:t>Cost efficiency</a:t>
            </a:r>
          </a:p>
          <a:p>
            <a:r>
              <a:rPr lang="en-US" dirty="0"/>
              <a:t>Plan, Do, Check, Act</a:t>
            </a:r>
          </a:p>
          <a:p>
            <a:endParaRPr lang="en-US" dirty="0"/>
          </a:p>
        </p:txBody>
      </p:sp>
      <p:sp>
        <p:nvSpPr>
          <p:cNvPr id="9" name="Date Placeholder 3"/>
          <p:cNvSpPr>
            <a:spLocks noGrp="1"/>
          </p:cNvSpPr>
          <p:nvPr>
            <p:ph type="dt" sz="half" idx="10"/>
          </p:nvPr>
        </p:nvSpPr>
        <p:spPr>
          <a:xfrm>
            <a:off x="762000" y="6324600"/>
            <a:ext cx="3352800" cy="501650"/>
          </a:xfrm>
          <a:prstGeom prst="rect">
            <a:avLst/>
          </a:prstGeom>
        </p:spPr>
        <p:txBody>
          <a:bodyPr vert="horz" lIns="91440" tIns="45720" rIns="91440" bIns="45720" rtlCol="0" anchor="b" anchorCtr="0"/>
          <a:lstStyle>
            <a:lvl1pPr algn="l">
              <a:defRPr sz="1000">
                <a:solidFill>
                  <a:schemeClr val="tx1"/>
                </a:solidFill>
                <a:latin typeface="+mn-lt"/>
              </a:defRPr>
            </a:lvl1pPr>
          </a:lstStyle>
          <a:p>
            <a:pPr marL="0" indent="0">
              <a:buNone/>
            </a:pPr>
            <a:r>
              <a:rPr lang="en-US" dirty="0"/>
              <a:t>Reproduction not allowed without permission</a:t>
            </a:r>
          </a:p>
          <a:p>
            <a:endParaRPr lang="en-US" dirty="0"/>
          </a:p>
        </p:txBody>
      </p:sp>
      <p:sp>
        <p:nvSpPr>
          <p:cNvPr id="5" name="Slide Number Placeholder 4"/>
          <p:cNvSpPr>
            <a:spLocks noGrp="1"/>
          </p:cNvSpPr>
          <p:nvPr>
            <p:ph type="sldNum" sz="quarter" idx="12"/>
          </p:nvPr>
        </p:nvSpPr>
        <p:spPr>
          <a:xfrm>
            <a:off x="8582025" y="6248400"/>
            <a:ext cx="561975" cy="365125"/>
          </a:xfrm>
        </p:spPr>
        <p:txBody>
          <a:bodyPr/>
          <a:lstStyle/>
          <a:p>
            <a:endParaRPr lang="en-US" dirty="0"/>
          </a:p>
          <a:p>
            <a:fld id="{49F1F890-E502-CB4E-92BB-04BFC654E9EC}" type="slidenum">
              <a:rPr lang="en-US" smtClean="0"/>
              <a:pPr/>
              <a:t>32</a:t>
            </a:fld>
            <a:endParaRPr lang="en-US" dirty="0"/>
          </a:p>
        </p:txBody>
      </p:sp>
      <p:sp>
        <p:nvSpPr>
          <p:cNvPr id="8" name="Content Placeholder 7"/>
          <p:cNvSpPr>
            <a:spLocks noGrp="1"/>
          </p:cNvSpPr>
          <p:nvPr>
            <p:ph sz="quarter" idx="13"/>
          </p:nvPr>
        </p:nvSpPr>
        <p:spPr/>
        <p:txBody>
          <a:bodyPr/>
          <a:lstStyle/>
          <a:p>
            <a:pPr marL="0" indent="0">
              <a:buNone/>
            </a:pPr>
            <a:r>
              <a:rPr lang="en-US" i="1" dirty="0"/>
              <a:t>Adaptive Approaches</a:t>
            </a:r>
          </a:p>
          <a:p>
            <a:r>
              <a:rPr lang="en-US" dirty="0"/>
              <a:t>Rapid proto-typing</a:t>
            </a:r>
          </a:p>
          <a:p>
            <a:r>
              <a:rPr lang="en-US" dirty="0"/>
              <a:t>Network design</a:t>
            </a:r>
          </a:p>
          <a:p>
            <a:r>
              <a:rPr lang="en-US" dirty="0"/>
              <a:t>Incubators</a:t>
            </a:r>
          </a:p>
          <a:p>
            <a:r>
              <a:rPr lang="en-US" dirty="0" err="1"/>
              <a:t>Skunkworks</a:t>
            </a:r>
            <a:endParaRPr lang="en-US" dirty="0"/>
          </a:p>
          <a:p>
            <a:r>
              <a:rPr lang="en-US" dirty="0"/>
              <a:t>Decision Accelerator</a:t>
            </a:r>
          </a:p>
          <a:p>
            <a:r>
              <a:rPr lang="en-US" dirty="0"/>
              <a:t>Design thinking</a:t>
            </a:r>
          </a:p>
        </p:txBody>
      </p:sp>
      <p:grpSp>
        <p:nvGrpSpPr>
          <p:cNvPr id="10" name="Group 9"/>
          <p:cNvGrpSpPr/>
          <p:nvPr/>
        </p:nvGrpSpPr>
        <p:grpSpPr>
          <a:xfrm>
            <a:off x="7543800" y="6248400"/>
            <a:ext cx="1257300" cy="388937"/>
            <a:chOff x="7686675" y="6392863"/>
            <a:chExt cx="1257300" cy="388937"/>
          </a:xfrm>
        </p:grpSpPr>
        <p:pic>
          <p:nvPicPr>
            <p:cNvPr id="11" name="Picture 16" descr="C:\Solutions\Artwork\Chglogo.tif"/>
            <p:cNvPicPr>
              <a:picLocks noChangeAspect="1" noChangeArrowheads="1"/>
            </p:cNvPicPr>
            <p:nvPr/>
          </p:nvPicPr>
          <p:blipFill>
            <a:blip r:embed="rId2"/>
            <a:srcRect/>
            <a:stretch>
              <a:fillRect/>
            </a:stretch>
          </p:blipFill>
          <p:spPr bwMode="auto">
            <a:xfrm>
              <a:off x="7686675" y="6392863"/>
              <a:ext cx="327025" cy="388937"/>
            </a:xfrm>
            <a:prstGeom prst="rect">
              <a:avLst/>
            </a:prstGeom>
            <a:noFill/>
          </p:spPr>
        </p:pic>
        <p:pic>
          <p:nvPicPr>
            <p:cNvPr id="12" name="Picture 17" descr="C:\Solutions\Artwork\Solured.jpg"/>
            <p:cNvPicPr>
              <a:picLocks noChangeAspect="1" noChangeArrowheads="1"/>
            </p:cNvPicPr>
            <p:nvPr/>
          </p:nvPicPr>
          <p:blipFill>
            <a:blip r:embed="rId3"/>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sz="3200" dirty="0">
                <a:solidFill>
                  <a:srgbClr val="C00000"/>
                </a:solidFill>
              </a:rPr>
              <a:t>Deliberations Form the Core of Adaptive Structures</a:t>
            </a:r>
            <a:endParaRPr lang="en-US" sz="3200" dirty="0"/>
          </a:p>
        </p:txBody>
      </p:sp>
      <p:pic>
        <p:nvPicPr>
          <p:cNvPr id="9" name="Content Placeholder 8" descr="Deliberation-Network-5-16-18.pdf"/>
          <p:cNvPicPr>
            <a:picLocks noGrp="1" noChangeAspect="1"/>
          </p:cNvPicPr>
          <p:nvPr>
            <p:ph idx="1"/>
          </p:nvPr>
        </p:nvPicPr>
        <p:blipFill>
          <a:blip r:embed="rId2">
            <a:extLst>
              <a:ext uri="{28A0092B-C50C-407E-A947-70E740481C1C}">
                <a14:useLocalDpi xmlns:a14="http://schemas.microsoft.com/office/drawing/2010/main" val="0"/>
              </a:ext>
            </a:extLst>
          </a:blip>
          <a:srcRect l="-16462" r="-16462"/>
          <a:stretch>
            <a:fillRect/>
          </a:stretch>
        </p:blipFill>
        <p:spPr>
          <a:xfrm>
            <a:off x="457200" y="1219200"/>
            <a:ext cx="8229600" cy="4953000"/>
          </a:xfrm>
        </p:spPr>
      </p:pic>
      <p:sp>
        <p:nvSpPr>
          <p:cNvPr id="4" name="Date Placeholder 3"/>
          <p:cNvSpPr>
            <a:spLocks noGrp="1"/>
          </p:cNvSpPr>
          <p:nvPr>
            <p:ph type="dt" sz="half" idx="10"/>
          </p:nvPr>
        </p:nvSpPr>
        <p:spPr>
          <a:xfrm>
            <a:off x="76200" y="6416675"/>
            <a:ext cx="4029723" cy="365125"/>
          </a:xfrm>
        </p:spPr>
        <p:txBody>
          <a:bodyPr/>
          <a:lstStyle/>
          <a:p>
            <a:pPr>
              <a:defRPr/>
            </a:pPr>
            <a:r>
              <a:rPr lang="en-US" dirty="0"/>
              <a:t>Reproduction not allowed without permission</a:t>
            </a:r>
          </a:p>
          <a:p>
            <a:pPr>
              <a:defRPr/>
            </a:pPr>
            <a:endParaRPr lang="en-US" dirty="0"/>
          </a:p>
        </p:txBody>
      </p:sp>
      <p:sp>
        <p:nvSpPr>
          <p:cNvPr id="6" name="Slide Number Placeholder 5"/>
          <p:cNvSpPr>
            <a:spLocks noGrp="1"/>
          </p:cNvSpPr>
          <p:nvPr>
            <p:ph type="sldNum" sz="quarter" idx="12"/>
          </p:nvPr>
        </p:nvSpPr>
        <p:spPr/>
        <p:txBody>
          <a:bodyPr/>
          <a:lstStyle/>
          <a:p>
            <a:pPr>
              <a:defRPr/>
            </a:pPr>
            <a:r>
              <a:rPr lang="en-US" dirty="0"/>
              <a:t> </a:t>
            </a:r>
            <a:fld id="{0F033597-A6AE-4C91-B236-DB971A8FE3F6}" type="slidenum">
              <a:rPr lang="en-US" smtClean="0"/>
              <a:pPr>
                <a:defRPr/>
              </a:pPr>
              <a:t>33</a:t>
            </a:fld>
            <a:endParaRPr lang="en-US" dirty="0"/>
          </a:p>
        </p:txBody>
      </p:sp>
      <p:grpSp>
        <p:nvGrpSpPr>
          <p:cNvPr id="10" name="Group 9"/>
          <p:cNvGrpSpPr/>
          <p:nvPr/>
        </p:nvGrpSpPr>
        <p:grpSpPr>
          <a:xfrm>
            <a:off x="7543800" y="6248400"/>
            <a:ext cx="1257300" cy="388937"/>
            <a:chOff x="7686675" y="6392863"/>
            <a:chExt cx="1257300" cy="388937"/>
          </a:xfrm>
        </p:grpSpPr>
        <p:pic>
          <p:nvPicPr>
            <p:cNvPr id="11"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12"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extLst>
      <p:ext uri="{BB962C8B-B14F-4D97-AF65-F5344CB8AC3E}">
        <p14:creationId xmlns:p14="http://schemas.microsoft.com/office/powerpoint/2010/main" val="259951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457200" y="-533400"/>
            <a:ext cx="8229600" cy="1600200"/>
          </a:xfrm>
        </p:spPr>
        <p:txBody>
          <a:bodyPr>
            <a:normAutofit/>
          </a:bodyPr>
          <a:lstStyle/>
          <a:p>
            <a:r>
              <a:rPr lang="en-US" sz="3200" dirty="0">
                <a:solidFill>
                  <a:srgbClr val="C00000"/>
                </a:solidFill>
              </a:rPr>
              <a:t>What is </a:t>
            </a:r>
            <a:r>
              <a:rPr lang="en-US" sz="3200" i="1" dirty="0">
                <a:solidFill>
                  <a:srgbClr val="C00000"/>
                </a:solidFill>
              </a:rPr>
              <a:t>Organizational Agility</a:t>
            </a:r>
            <a:r>
              <a:rPr lang="en-US" sz="3200" dirty="0">
                <a:solidFill>
                  <a:srgbClr val="C00000"/>
                </a:solidFill>
              </a:rPr>
              <a:t>?</a:t>
            </a:r>
          </a:p>
        </p:txBody>
      </p:sp>
      <p:sp>
        <p:nvSpPr>
          <p:cNvPr id="19462" name="Rectangle 3"/>
          <p:cNvSpPr>
            <a:spLocks noGrp="1" noChangeArrowheads="1"/>
          </p:cNvSpPr>
          <p:nvPr>
            <p:ph idx="1"/>
          </p:nvPr>
        </p:nvSpPr>
        <p:spPr>
          <a:xfrm>
            <a:off x="685800" y="1371600"/>
            <a:ext cx="7772400" cy="4724400"/>
          </a:xfrm>
        </p:spPr>
        <p:txBody>
          <a:bodyPr>
            <a:normAutofit fontScale="85000" lnSpcReduction="20000"/>
          </a:bodyPr>
          <a:lstStyle/>
          <a:p>
            <a:pPr algn="ctr">
              <a:lnSpc>
                <a:spcPct val="150000"/>
              </a:lnSpc>
              <a:buFontTx/>
              <a:buNone/>
            </a:pPr>
            <a:r>
              <a:rPr lang="en-US" sz="3800" i="1" dirty="0"/>
              <a:t>Agility</a:t>
            </a:r>
            <a:r>
              <a:rPr lang="en-US" sz="3800" dirty="0"/>
              <a:t> is the ability of an (individual, team or) organization to dynamically sense and respond to changes in the environment with actions that are focused, fast and flexible.  </a:t>
            </a:r>
          </a:p>
          <a:p>
            <a:pPr algn="ctr">
              <a:lnSpc>
                <a:spcPct val="150000"/>
              </a:lnSpc>
              <a:buFontTx/>
              <a:buNone/>
            </a:pPr>
            <a:endParaRPr lang="en-US" sz="1050" dirty="0"/>
          </a:p>
          <a:p>
            <a:pPr algn="ctr">
              <a:lnSpc>
                <a:spcPct val="150000"/>
              </a:lnSpc>
              <a:buFontTx/>
              <a:buNone/>
            </a:pPr>
            <a:r>
              <a:rPr lang="en-US" sz="1050" dirty="0"/>
              <a:t>Source: Horney, Pasmore and  O’Shea, “Leadership Agility: A Business Imperative for a VUCA World,” </a:t>
            </a:r>
            <a:r>
              <a:rPr lang="en-US" sz="1050" i="1" dirty="0"/>
              <a:t>People &amp; Strategy</a:t>
            </a:r>
            <a:r>
              <a:rPr lang="en-US" sz="1050" dirty="0"/>
              <a:t>, Volume 33-4, 2010.</a:t>
            </a:r>
          </a:p>
        </p:txBody>
      </p:sp>
      <p:sp>
        <p:nvSpPr>
          <p:cNvPr id="19459" name="Slide Number Placeholder 4"/>
          <p:cNvSpPr>
            <a:spLocks noGrp="1"/>
          </p:cNvSpPr>
          <p:nvPr>
            <p:ph type="sldNum" sz="quarter" idx="12"/>
          </p:nvPr>
        </p:nvSpPr>
        <p:spPr>
          <a:noFill/>
        </p:spPr>
        <p:txBody>
          <a:bodyPr/>
          <a:lstStyle/>
          <a:p>
            <a:r>
              <a:rPr lang="en-US" dirty="0"/>
              <a:t> </a:t>
            </a:r>
            <a:fld id="{E71E0CF0-6358-E94A-AF81-8A6BB41E756C}" type="slidenum">
              <a:rPr lang="en-US" smtClean="0"/>
              <a:pPr/>
              <a:t>3</a:t>
            </a:fld>
            <a:endParaRPr lang="en-US" dirty="0"/>
          </a:p>
        </p:txBody>
      </p:sp>
      <p:sp>
        <p:nvSpPr>
          <p:cNvPr id="5" name="Date Placeholder 3"/>
          <p:cNvSpPr>
            <a:spLocks noGrp="1"/>
          </p:cNvSpPr>
          <p:nvPr>
            <p:ph type="dt" sz="half" idx="10"/>
          </p:nvPr>
        </p:nvSpPr>
        <p:spPr>
          <a:xfrm>
            <a:off x="457200" y="6384925"/>
            <a:ext cx="3048000" cy="473075"/>
          </a:xfrm>
        </p:spPr>
        <p:txBody>
          <a:bodyPr/>
          <a:lstStyle/>
          <a:p>
            <a:pPr>
              <a:defRPr/>
            </a:pPr>
            <a:r>
              <a:rPr lang="en-US" sz="1000" dirty="0">
                <a:solidFill>
                  <a:schemeClr val="tx1"/>
                </a:solidFill>
                <a:latin typeface="+mn-lt"/>
              </a:rPr>
              <a:t>Reproduction not allowed without permission</a:t>
            </a:r>
          </a:p>
          <a:p>
            <a:pPr>
              <a:defRPr/>
            </a:pPr>
            <a:endParaRPr lang="en-US" dirty="0">
              <a:latin typeface="+mn-lt"/>
            </a:endParaRPr>
          </a:p>
        </p:txBody>
      </p:sp>
      <p:grpSp>
        <p:nvGrpSpPr>
          <p:cNvPr id="6" name="Group 5"/>
          <p:cNvGrpSpPr/>
          <p:nvPr/>
        </p:nvGrpSpPr>
        <p:grpSpPr>
          <a:xfrm>
            <a:off x="7543800" y="6248400"/>
            <a:ext cx="1257300" cy="388937"/>
            <a:chOff x="7686675" y="6392863"/>
            <a:chExt cx="1257300" cy="388937"/>
          </a:xfrm>
        </p:grpSpPr>
        <p:pic>
          <p:nvPicPr>
            <p:cNvPr id="7"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8"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38100"/>
            <a:ext cx="8229600" cy="1143000"/>
          </a:xfrm>
        </p:spPr>
        <p:txBody>
          <a:bodyPr>
            <a:normAutofit/>
          </a:bodyPr>
          <a:lstStyle/>
          <a:p>
            <a:pPr>
              <a:lnSpc>
                <a:spcPct val="100000"/>
              </a:lnSpc>
            </a:pPr>
            <a:r>
              <a:rPr lang="en-US" sz="3200" dirty="0">
                <a:solidFill>
                  <a:srgbClr val="C00000"/>
                </a:solidFill>
              </a:rPr>
              <a:t>Organizations Require Both Optimization And Adaptive Capabilities</a:t>
            </a:r>
          </a:p>
        </p:txBody>
      </p:sp>
      <p:sp>
        <p:nvSpPr>
          <p:cNvPr id="5" name="Slide Number Placeholder 4"/>
          <p:cNvSpPr>
            <a:spLocks noGrp="1"/>
          </p:cNvSpPr>
          <p:nvPr>
            <p:ph type="sldNum" sz="quarter" idx="12"/>
          </p:nvPr>
        </p:nvSpPr>
        <p:spPr/>
        <p:txBody>
          <a:bodyPr/>
          <a:lstStyle/>
          <a:p>
            <a:fld id="{49F1F890-E502-CB4E-92BB-04BFC654E9EC}" type="slidenum">
              <a:rPr lang="en-US" smtClean="0"/>
              <a:pPr/>
              <a:t>4</a:t>
            </a:fld>
            <a:endParaRPr lang="en-US" dirty="0"/>
          </a:p>
        </p:txBody>
      </p:sp>
      <p:sp>
        <p:nvSpPr>
          <p:cNvPr id="6" name="Freeform 2"/>
          <p:cNvSpPr>
            <a:spLocks/>
          </p:cNvSpPr>
          <p:nvPr/>
        </p:nvSpPr>
        <p:spPr bwMode="auto">
          <a:xfrm>
            <a:off x="6019800" y="1898650"/>
            <a:ext cx="2743200" cy="1454150"/>
          </a:xfrm>
          <a:custGeom>
            <a:avLst/>
            <a:gdLst/>
            <a:ahLst/>
            <a:cxnLst>
              <a:cxn ang="0">
                <a:pos x="0" y="1360"/>
              </a:cxn>
              <a:cxn ang="0">
                <a:pos x="240" y="1360"/>
              </a:cxn>
              <a:cxn ang="0">
                <a:pos x="768" y="1312"/>
              </a:cxn>
              <a:cxn ang="0">
                <a:pos x="1104" y="1216"/>
              </a:cxn>
              <a:cxn ang="0">
                <a:pos x="1392" y="1072"/>
              </a:cxn>
              <a:cxn ang="0">
                <a:pos x="1776" y="784"/>
              </a:cxn>
              <a:cxn ang="0">
                <a:pos x="2112" y="496"/>
              </a:cxn>
              <a:cxn ang="0">
                <a:pos x="2352" y="304"/>
              </a:cxn>
              <a:cxn ang="0">
                <a:pos x="2592" y="160"/>
              </a:cxn>
              <a:cxn ang="0">
                <a:pos x="2832" y="64"/>
              </a:cxn>
              <a:cxn ang="0">
                <a:pos x="3120" y="16"/>
              </a:cxn>
              <a:cxn ang="0">
                <a:pos x="3264" y="16"/>
              </a:cxn>
              <a:cxn ang="0">
                <a:pos x="3600" y="16"/>
              </a:cxn>
              <a:cxn ang="0">
                <a:pos x="3888" y="112"/>
              </a:cxn>
              <a:cxn ang="0">
                <a:pos x="4080" y="208"/>
              </a:cxn>
            </a:cxnLst>
            <a:rect l="0" t="0" r="r" b="b"/>
            <a:pathLst>
              <a:path w="4080" h="1368">
                <a:moveTo>
                  <a:pt x="0" y="1360"/>
                </a:moveTo>
                <a:cubicBezTo>
                  <a:pt x="56" y="1364"/>
                  <a:pt x="112" y="1368"/>
                  <a:pt x="240" y="1360"/>
                </a:cubicBezTo>
                <a:cubicBezTo>
                  <a:pt x="368" y="1352"/>
                  <a:pt x="624" y="1336"/>
                  <a:pt x="768" y="1312"/>
                </a:cubicBezTo>
                <a:cubicBezTo>
                  <a:pt x="912" y="1288"/>
                  <a:pt x="1000" y="1256"/>
                  <a:pt x="1104" y="1216"/>
                </a:cubicBezTo>
                <a:cubicBezTo>
                  <a:pt x="1208" y="1176"/>
                  <a:pt x="1280" y="1144"/>
                  <a:pt x="1392" y="1072"/>
                </a:cubicBezTo>
                <a:cubicBezTo>
                  <a:pt x="1504" y="1000"/>
                  <a:pt x="1656" y="880"/>
                  <a:pt x="1776" y="784"/>
                </a:cubicBezTo>
                <a:cubicBezTo>
                  <a:pt x="1896" y="688"/>
                  <a:pt x="2016" y="576"/>
                  <a:pt x="2112" y="496"/>
                </a:cubicBezTo>
                <a:cubicBezTo>
                  <a:pt x="2208" y="416"/>
                  <a:pt x="2272" y="360"/>
                  <a:pt x="2352" y="304"/>
                </a:cubicBezTo>
                <a:cubicBezTo>
                  <a:pt x="2432" y="248"/>
                  <a:pt x="2512" y="200"/>
                  <a:pt x="2592" y="160"/>
                </a:cubicBezTo>
                <a:cubicBezTo>
                  <a:pt x="2672" y="120"/>
                  <a:pt x="2744" y="88"/>
                  <a:pt x="2832" y="64"/>
                </a:cubicBezTo>
                <a:cubicBezTo>
                  <a:pt x="2920" y="40"/>
                  <a:pt x="3048" y="24"/>
                  <a:pt x="3120" y="16"/>
                </a:cubicBezTo>
                <a:cubicBezTo>
                  <a:pt x="3192" y="8"/>
                  <a:pt x="3184" y="16"/>
                  <a:pt x="3264" y="16"/>
                </a:cubicBezTo>
                <a:cubicBezTo>
                  <a:pt x="3344" y="16"/>
                  <a:pt x="3496" y="0"/>
                  <a:pt x="3600" y="16"/>
                </a:cubicBezTo>
                <a:cubicBezTo>
                  <a:pt x="3704" y="32"/>
                  <a:pt x="3808" y="80"/>
                  <a:pt x="3888" y="112"/>
                </a:cubicBezTo>
                <a:cubicBezTo>
                  <a:pt x="3968" y="144"/>
                  <a:pt x="4024" y="176"/>
                  <a:pt x="4080" y="208"/>
                </a:cubicBezTo>
              </a:path>
            </a:pathLst>
          </a:custGeom>
          <a:noFill/>
          <a:ln w="19050" cmpd="sng">
            <a:solidFill>
              <a:srgbClr val="99CCFF"/>
            </a:solidFill>
            <a:round/>
            <a:headEnd/>
            <a:tailEnd/>
          </a:ln>
          <a:effectLst/>
        </p:spPr>
        <p:txBody>
          <a:bodyPr wrap="none" anchor="ctr">
            <a:prstTxWarp prst="textNoShape">
              <a:avLst/>
            </a:prstTxWarp>
          </a:bodyPr>
          <a:lstStyle/>
          <a:p>
            <a:endParaRPr lang="en-US"/>
          </a:p>
        </p:txBody>
      </p:sp>
      <p:sp>
        <p:nvSpPr>
          <p:cNvPr id="8" name="Freeform 4"/>
          <p:cNvSpPr>
            <a:spLocks/>
          </p:cNvSpPr>
          <p:nvPr/>
        </p:nvSpPr>
        <p:spPr bwMode="auto">
          <a:xfrm>
            <a:off x="1524000" y="3048000"/>
            <a:ext cx="7086600" cy="2667000"/>
          </a:xfrm>
          <a:custGeom>
            <a:avLst/>
            <a:gdLst/>
            <a:ahLst/>
            <a:cxnLst>
              <a:cxn ang="0">
                <a:pos x="0" y="292"/>
              </a:cxn>
              <a:cxn ang="0">
                <a:pos x="0" y="292"/>
              </a:cxn>
              <a:cxn ang="0">
                <a:pos x="4" y="289"/>
              </a:cxn>
              <a:cxn ang="0">
                <a:pos x="17" y="283"/>
              </a:cxn>
              <a:cxn ang="0">
                <a:pos x="31" y="277"/>
              </a:cxn>
              <a:cxn ang="0">
                <a:pos x="47" y="268"/>
              </a:cxn>
              <a:cxn ang="0">
                <a:pos x="56" y="260"/>
              </a:cxn>
              <a:cxn ang="0">
                <a:pos x="64" y="254"/>
              </a:cxn>
              <a:cxn ang="0">
                <a:pos x="74" y="243"/>
              </a:cxn>
              <a:cxn ang="0">
                <a:pos x="85" y="231"/>
              </a:cxn>
              <a:cxn ang="0">
                <a:pos x="99" y="210"/>
              </a:cxn>
              <a:cxn ang="0">
                <a:pos x="110" y="191"/>
              </a:cxn>
              <a:cxn ang="0">
                <a:pos x="121" y="168"/>
              </a:cxn>
              <a:cxn ang="0">
                <a:pos x="130" y="145"/>
              </a:cxn>
              <a:cxn ang="0">
                <a:pos x="141" y="124"/>
              </a:cxn>
              <a:cxn ang="0">
                <a:pos x="148" y="107"/>
              </a:cxn>
              <a:cxn ang="0">
                <a:pos x="157" y="89"/>
              </a:cxn>
              <a:cxn ang="0">
                <a:pos x="165" y="74"/>
              </a:cxn>
              <a:cxn ang="0">
                <a:pos x="176" y="54"/>
              </a:cxn>
              <a:cxn ang="0">
                <a:pos x="182" y="42"/>
              </a:cxn>
              <a:cxn ang="0">
                <a:pos x="189" y="31"/>
              </a:cxn>
              <a:cxn ang="0">
                <a:pos x="193" y="23"/>
              </a:cxn>
              <a:cxn ang="0">
                <a:pos x="200" y="16"/>
              </a:cxn>
              <a:cxn ang="0">
                <a:pos x="206" y="8"/>
              </a:cxn>
              <a:cxn ang="0">
                <a:pos x="212" y="3"/>
              </a:cxn>
              <a:cxn ang="0">
                <a:pos x="223" y="0"/>
              </a:cxn>
              <a:cxn ang="0">
                <a:pos x="234" y="3"/>
              </a:cxn>
              <a:cxn ang="0">
                <a:pos x="241" y="8"/>
              </a:cxn>
              <a:cxn ang="0">
                <a:pos x="249" y="16"/>
              </a:cxn>
              <a:cxn ang="0">
                <a:pos x="255" y="23"/>
              </a:cxn>
              <a:cxn ang="0">
                <a:pos x="258" y="31"/>
              </a:cxn>
              <a:cxn ang="0">
                <a:pos x="266" y="42"/>
              </a:cxn>
              <a:cxn ang="0">
                <a:pos x="272" y="54"/>
              </a:cxn>
              <a:cxn ang="0">
                <a:pos x="283" y="74"/>
              </a:cxn>
              <a:cxn ang="0">
                <a:pos x="291" y="90"/>
              </a:cxn>
              <a:cxn ang="0">
                <a:pos x="299" y="107"/>
              </a:cxn>
              <a:cxn ang="0">
                <a:pos x="307" y="124"/>
              </a:cxn>
              <a:cxn ang="0">
                <a:pos x="316" y="145"/>
              </a:cxn>
              <a:cxn ang="0">
                <a:pos x="327" y="170"/>
              </a:cxn>
              <a:cxn ang="0">
                <a:pos x="338" y="191"/>
              </a:cxn>
              <a:cxn ang="0">
                <a:pos x="349" y="210"/>
              </a:cxn>
              <a:cxn ang="0">
                <a:pos x="362" y="231"/>
              </a:cxn>
              <a:cxn ang="0">
                <a:pos x="373" y="243"/>
              </a:cxn>
              <a:cxn ang="0">
                <a:pos x="382" y="254"/>
              </a:cxn>
              <a:cxn ang="0">
                <a:pos x="390" y="260"/>
              </a:cxn>
              <a:cxn ang="0">
                <a:pos x="400" y="268"/>
              </a:cxn>
              <a:cxn ang="0">
                <a:pos x="416" y="277"/>
              </a:cxn>
              <a:cxn ang="0">
                <a:pos x="430" y="283"/>
              </a:cxn>
              <a:cxn ang="0">
                <a:pos x="442" y="289"/>
              </a:cxn>
              <a:cxn ang="0">
                <a:pos x="449" y="291"/>
              </a:cxn>
              <a:cxn ang="0">
                <a:pos x="449" y="292"/>
              </a:cxn>
              <a:cxn ang="0">
                <a:pos x="0" y="292"/>
              </a:cxn>
            </a:cxnLst>
            <a:rect l="0" t="0" r="r" b="b"/>
            <a:pathLst>
              <a:path w="449" h="292">
                <a:moveTo>
                  <a:pt x="0" y="292"/>
                </a:moveTo>
                <a:lnTo>
                  <a:pt x="0" y="292"/>
                </a:lnTo>
                <a:lnTo>
                  <a:pt x="4" y="289"/>
                </a:lnTo>
                <a:lnTo>
                  <a:pt x="17" y="283"/>
                </a:lnTo>
                <a:lnTo>
                  <a:pt x="31" y="277"/>
                </a:lnTo>
                <a:lnTo>
                  <a:pt x="47" y="268"/>
                </a:lnTo>
                <a:lnTo>
                  <a:pt x="56" y="260"/>
                </a:lnTo>
                <a:lnTo>
                  <a:pt x="64" y="254"/>
                </a:lnTo>
                <a:lnTo>
                  <a:pt x="74" y="243"/>
                </a:lnTo>
                <a:lnTo>
                  <a:pt x="85" y="231"/>
                </a:lnTo>
                <a:lnTo>
                  <a:pt x="99" y="210"/>
                </a:lnTo>
                <a:lnTo>
                  <a:pt x="110" y="191"/>
                </a:lnTo>
                <a:lnTo>
                  <a:pt x="121" y="168"/>
                </a:lnTo>
                <a:lnTo>
                  <a:pt x="130" y="145"/>
                </a:lnTo>
                <a:lnTo>
                  <a:pt x="141" y="124"/>
                </a:lnTo>
                <a:lnTo>
                  <a:pt x="148" y="107"/>
                </a:lnTo>
                <a:lnTo>
                  <a:pt x="157" y="89"/>
                </a:lnTo>
                <a:lnTo>
                  <a:pt x="165" y="74"/>
                </a:lnTo>
                <a:lnTo>
                  <a:pt x="176" y="54"/>
                </a:lnTo>
                <a:lnTo>
                  <a:pt x="182" y="42"/>
                </a:lnTo>
                <a:lnTo>
                  <a:pt x="189" y="31"/>
                </a:lnTo>
                <a:lnTo>
                  <a:pt x="193" y="23"/>
                </a:lnTo>
                <a:lnTo>
                  <a:pt x="200" y="16"/>
                </a:lnTo>
                <a:lnTo>
                  <a:pt x="206" y="8"/>
                </a:lnTo>
                <a:lnTo>
                  <a:pt x="212" y="3"/>
                </a:lnTo>
                <a:lnTo>
                  <a:pt x="223" y="0"/>
                </a:lnTo>
                <a:lnTo>
                  <a:pt x="234" y="3"/>
                </a:lnTo>
                <a:lnTo>
                  <a:pt x="241" y="8"/>
                </a:lnTo>
                <a:lnTo>
                  <a:pt x="249" y="16"/>
                </a:lnTo>
                <a:lnTo>
                  <a:pt x="255" y="23"/>
                </a:lnTo>
                <a:lnTo>
                  <a:pt x="258" y="31"/>
                </a:lnTo>
                <a:lnTo>
                  <a:pt x="266" y="42"/>
                </a:lnTo>
                <a:lnTo>
                  <a:pt x="272" y="54"/>
                </a:lnTo>
                <a:lnTo>
                  <a:pt x="283" y="74"/>
                </a:lnTo>
                <a:lnTo>
                  <a:pt x="291" y="90"/>
                </a:lnTo>
                <a:lnTo>
                  <a:pt x="299" y="107"/>
                </a:lnTo>
                <a:lnTo>
                  <a:pt x="307" y="124"/>
                </a:lnTo>
                <a:lnTo>
                  <a:pt x="316" y="145"/>
                </a:lnTo>
                <a:lnTo>
                  <a:pt x="327" y="170"/>
                </a:lnTo>
                <a:lnTo>
                  <a:pt x="338" y="191"/>
                </a:lnTo>
                <a:lnTo>
                  <a:pt x="349" y="210"/>
                </a:lnTo>
                <a:lnTo>
                  <a:pt x="362" y="231"/>
                </a:lnTo>
                <a:lnTo>
                  <a:pt x="373" y="243"/>
                </a:lnTo>
                <a:lnTo>
                  <a:pt x="382" y="254"/>
                </a:lnTo>
                <a:lnTo>
                  <a:pt x="390" y="260"/>
                </a:lnTo>
                <a:lnTo>
                  <a:pt x="400" y="268"/>
                </a:lnTo>
                <a:lnTo>
                  <a:pt x="416" y="277"/>
                </a:lnTo>
                <a:lnTo>
                  <a:pt x="430" y="283"/>
                </a:lnTo>
                <a:lnTo>
                  <a:pt x="442" y="289"/>
                </a:lnTo>
                <a:lnTo>
                  <a:pt x="449" y="291"/>
                </a:lnTo>
                <a:lnTo>
                  <a:pt x="449" y="292"/>
                </a:lnTo>
                <a:lnTo>
                  <a:pt x="0" y="292"/>
                </a:lnTo>
                <a:close/>
              </a:path>
            </a:pathLst>
          </a:custGeom>
          <a:solidFill>
            <a:srgbClr val="EAEAEA"/>
          </a:solidFill>
          <a:ln w="9525" cap="rnd" cmpd="sng">
            <a:noFill/>
            <a:prstDash val="sysDot"/>
            <a:round/>
            <a:headEnd/>
            <a:tailEnd/>
          </a:ln>
        </p:spPr>
        <p:txBody>
          <a:bodyPr>
            <a:prstTxWarp prst="textNoShape">
              <a:avLst/>
            </a:prstTxWarp>
          </a:bodyPr>
          <a:lstStyle/>
          <a:p>
            <a:endParaRPr lang="en-US"/>
          </a:p>
        </p:txBody>
      </p:sp>
      <p:sp>
        <p:nvSpPr>
          <p:cNvPr id="10" name="Text Box 5"/>
          <p:cNvSpPr txBox="1">
            <a:spLocks noChangeArrowheads="1"/>
          </p:cNvSpPr>
          <p:nvPr/>
        </p:nvSpPr>
        <p:spPr bwMode="auto">
          <a:xfrm>
            <a:off x="5257800" y="2743200"/>
            <a:ext cx="423863" cy="457200"/>
          </a:xfrm>
          <a:prstGeom prst="rect">
            <a:avLst/>
          </a:prstGeom>
          <a:noFill/>
          <a:ln w="9525">
            <a:noFill/>
            <a:miter lim="800000"/>
            <a:headEnd/>
            <a:tailEnd/>
          </a:ln>
          <a:effectLst/>
        </p:spPr>
        <p:txBody>
          <a:bodyPr wrap="none">
            <a:prstTxWarp prst="textNoShape">
              <a:avLst/>
            </a:prstTxWarp>
            <a:spAutoFit/>
          </a:bodyPr>
          <a:lstStyle/>
          <a:p>
            <a:pPr>
              <a:spcBef>
                <a:spcPct val="0"/>
              </a:spcBef>
              <a:buClrTx/>
              <a:buFontTx/>
              <a:buNone/>
            </a:pPr>
            <a:r>
              <a:rPr lang="en-US" sz="2400">
                <a:solidFill>
                  <a:srgbClr val="0000CC"/>
                </a:solidFill>
                <a:latin typeface="Times New Roman" pitchFamily="-112" charset="0"/>
                <a:sym typeface="Monotype Sorts" pitchFamily="-112" charset="2"/>
              </a:rPr>
              <a:t></a:t>
            </a:r>
            <a:endParaRPr lang="en-US" sz="2400">
              <a:solidFill>
                <a:srgbClr val="0000CC"/>
              </a:solidFill>
              <a:latin typeface="Times New Roman" pitchFamily="-112" charset="0"/>
            </a:endParaRPr>
          </a:p>
        </p:txBody>
      </p:sp>
      <p:sp>
        <p:nvSpPr>
          <p:cNvPr id="11" name="Rectangle 6"/>
          <p:cNvSpPr>
            <a:spLocks noChangeArrowheads="1"/>
          </p:cNvSpPr>
          <p:nvPr/>
        </p:nvSpPr>
        <p:spPr bwMode="auto">
          <a:xfrm>
            <a:off x="1066800" y="5715000"/>
            <a:ext cx="423863" cy="457200"/>
          </a:xfrm>
          <a:prstGeom prst="rect">
            <a:avLst/>
          </a:prstGeom>
          <a:noFill/>
          <a:ln w="9525">
            <a:noFill/>
            <a:miter lim="800000"/>
            <a:headEnd/>
            <a:tailEnd/>
          </a:ln>
          <a:effectLst/>
        </p:spPr>
        <p:txBody>
          <a:bodyPr wrap="none">
            <a:prstTxWarp prst="textNoShape">
              <a:avLst/>
            </a:prstTxWarp>
            <a:spAutoFit/>
          </a:bodyPr>
          <a:lstStyle/>
          <a:p>
            <a:pPr>
              <a:spcBef>
                <a:spcPct val="0"/>
              </a:spcBef>
              <a:buClrTx/>
              <a:buFontTx/>
              <a:buNone/>
            </a:pPr>
            <a:r>
              <a:rPr lang="en-US" sz="2400">
                <a:solidFill>
                  <a:srgbClr val="0000CC"/>
                </a:solidFill>
                <a:latin typeface="Times New Roman" pitchFamily="-112" charset="0"/>
                <a:sym typeface="Monotype Sorts" pitchFamily="-112" charset="2"/>
              </a:rPr>
              <a:t></a:t>
            </a:r>
          </a:p>
        </p:txBody>
      </p:sp>
      <p:sp>
        <p:nvSpPr>
          <p:cNvPr id="12" name="Rectangle 7"/>
          <p:cNvSpPr>
            <a:spLocks noChangeArrowheads="1"/>
          </p:cNvSpPr>
          <p:nvPr/>
        </p:nvSpPr>
        <p:spPr bwMode="auto">
          <a:xfrm>
            <a:off x="3124200" y="5181600"/>
            <a:ext cx="423863" cy="457200"/>
          </a:xfrm>
          <a:prstGeom prst="rect">
            <a:avLst/>
          </a:prstGeom>
          <a:noFill/>
          <a:ln w="9525">
            <a:noFill/>
            <a:miter lim="800000"/>
            <a:headEnd/>
            <a:tailEnd/>
          </a:ln>
          <a:effectLst/>
        </p:spPr>
        <p:txBody>
          <a:bodyPr wrap="none">
            <a:prstTxWarp prst="textNoShape">
              <a:avLst/>
            </a:prstTxWarp>
            <a:spAutoFit/>
          </a:bodyPr>
          <a:lstStyle/>
          <a:p>
            <a:pPr>
              <a:spcBef>
                <a:spcPct val="0"/>
              </a:spcBef>
              <a:buClrTx/>
              <a:buFontTx/>
              <a:buNone/>
            </a:pPr>
            <a:r>
              <a:rPr lang="en-US" sz="2400">
                <a:solidFill>
                  <a:srgbClr val="0000CC"/>
                </a:solidFill>
                <a:latin typeface="Times New Roman" pitchFamily="-112" charset="0"/>
                <a:sym typeface="Monotype Sorts" pitchFamily="-112" charset="2"/>
              </a:rPr>
              <a:t></a:t>
            </a:r>
          </a:p>
        </p:txBody>
      </p:sp>
      <p:sp>
        <p:nvSpPr>
          <p:cNvPr id="13" name="Rectangle 8"/>
          <p:cNvSpPr>
            <a:spLocks noChangeArrowheads="1"/>
          </p:cNvSpPr>
          <p:nvPr/>
        </p:nvSpPr>
        <p:spPr bwMode="auto">
          <a:xfrm>
            <a:off x="4267200" y="4068763"/>
            <a:ext cx="423863" cy="457200"/>
          </a:xfrm>
          <a:prstGeom prst="rect">
            <a:avLst/>
          </a:prstGeom>
          <a:noFill/>
          <a:ln w="9525">
            <a:noFill/>
            <a:miter lim="800000"/>
            <a:headEnd/>
            <a:tailEnd/>
          </a:ln>
          <a:effectLst/>
        </p:spPr>
        <p:txBody>
          <a:bodyPr wrap="none">
            <a:prstTxWarp prst="textNoShape">
              <a:avLst/>
            </a:prstTxWarp>
            <a:spAutoFit/>
          </a:bodyPr>
          <a:lstStyle/>
          <a:p>
            <a:pPr>
              <a:spcBef>
                <a:spcPct val="0"/>
              </a:spcBef>
              <a:buClrTx/>
              <a:buFontTx/>
              <a:buNone/>
            </a:pPr>
            <a:r>
              <a:rPr lang="en-US" sz="2400">
                <a:solidFill>
                  <a:srgbClr val="0000CC"/>
                </a:solidFill>
                <a:latin typeface="Times New Roman" pitchFamily="-112" charset="0"/>
                <a:sym typeface="Monotype Sorts" pitchFamily="-112" charset="2"/>
              </a:rPr>
              <a:t></a:t>
            </a:r>
          </a:p>
        </p:txBody>
      </p:sp>
      <p:sp>
        <p:nvSpPr>
          <p:cNvPr id="14" name="Freeform 9"/>
          <p:cNvSpPr>
            <a:spLocks/>
          </p:cNvSpPr>
          <p:nvPr/>
        </p:nvSpPr>
        <p:spPr bwMode="auto">
          <a:xfrm>
            <a:off x="1143000" y="3048000"/>
            <a:ext cx="6400800" cy="2682875"/>
          </a:xfrm>
          <a:custGeom>
            <a:avLst/>
            <a:gdLst/>
            <a:ahLst/>
            <a:cxnLst>
              <a:cxn ang="0">
                <a:pos x="0" y="1360"/>
              </a:cxn>
              <a:cxn ang="0">
                <a:pos x="240" y="1360"/>
              </a:cxn>
              <a:cxn ang="0">
                <a:pos x="768" y="1312"/>
              </a:cxn>
              <a:cxn ang="0">
                <a:pos x="1104" y="1216"/>
              </a:cxn>
              <a:cxn ang="0">
                <a:pos x="1392" y="1072"/>
              </a:cxn>
              <a:cxn ang="0">
                <a:pos x="1776" y="784"/>
              </a:cxn>
              <a:cxn ang="0">
                <a:pos x="2112" y="496"/>
              </a:cxn>
              <a:cxn ang="0">
                <a:pos x="2352" y="304"/>
              </a:cxn>
              <a:cxn ang="0">
                <a:pos x="2592" y="160"/>
              </a:cxn>
              <a:cxn ang="0">
                <a:pos x="2832" y="64"/>
              </a:cxn>
              <a:cxn ang="0">
                <a:pos x="3120" y="16"/>
              </a:cxn>
              <a:cxn ang="0">
                <a:pos x="3264" y="16"/>
              </a:cxn>
              <a:cxn ang="0">
                <a:pos x="3600" y="16"/>
              </a:cxn>
              <a:cxn ang="0">
                <a:pos x="3888" y="112"/>
              </a:cxn>
              <a:cxn ang="0">
                <a:pos x="4080" y="208"/>
              </a:cxn>
            </a:cxnLst>
            <a:rect l="0" t="0" r="r" b="b"/>
            <a:pathLst>
              <a:path w="4080" h="1368">
                <a:moveTo>
                  <a:pt x="0" y="1360"/>
                </a:moveTo>
                <a:cubicBezTo>
                  <a:pt x="56" y="1364"/>
                  <a:pt x="112" y="1368"/>
                  <a:pt x="240" y="1360"/>
                </a:cubicBezTo>
                <a:cubicBezTo>
                  <a:pt x="368" y="1352"/>
                  <a:pt x="624" y="1336"/>
                  <a:pt x="768" y="1312"/>
                </a:cubicBezTo>
                <a:cubicBezTo>
                  <a:pt x="912" y="1288"/>
                  <a:pt x="1000" y="1256"/>
                  <a:pt x="1104" y="1216"/>
                </a:cubicBezTo>
                <a:cubicBezTo>
                  <a:pt x="1208" y="1176"/>
                  <a:pt x="1280" y="1144"/>
                  <a:pt x="1392" y="1072"/>
                </a:cubicBezTo>
                <a:cubicBezTo>
                  <a:pt x="1504" y="1000"/>
                  <a:pt x="1656" y="880"/>
                  <a:pt x="1776" y="784"/>
                </a:cubicBezTo>
                <a:cubicBezTo>
                  <a:pt x="1896" y="688"/>
                  <a:pt x="2016" y="576"/>
                  <a:pt x="2112" y="496"/>
                </a:cubicBezTo>
                <a:cubicBezTo>
                  <a:pt x="2208" y="416"/>
                  <a:pt x="2272" y="360"/>
                  <a:pt x="2352" y="304"/>
                </a:cubicBezTo>
                <a:cubicBezTo>
                  <a:pt x="2432" y="248"/>
                  <a:pt x="2512" y="200"/>
                  <a:pt x="2592" y="160"/>
                </a:cubicBezTo>
                <a:cubicBezTo>
                  <a:pt x="2672" y="120"/>
                  <a:pt x="2744" y="88"/>
                  <a:pt x="2832" y="64"/>
                </a:cubicBezTo>
                <a:cubicBezTo>
                  <a:pt x="2920" y="40"/>
                  <a:pt x="3048" y="24"/>
                  <a:pt x="3120" y="16"/>
                </a:cubicBezTo>
                <a:cubicBezTo>
                  <a:pt x="3192" y="8"/>
                  <a:pt x="3184" y="16"/>
                  <a:pt x="3264" y="16"/>
                </a:cubicBezTo>
                <a:cubicBezTo>
                  <a:pt x="3344" y="16"/>
                  <a:pt x="3496" y="0"/>
                  <a:pt x="3600" y="16"/>
                </a:cubicBezTo>
                <a:cubicBezTo>
                  <a:pt x="3704" y="32"/>
                  <a:pt x="3808" y="80"/>
                  <a:pt x="3888" y="112"/>
                </a:cubicBezTo>
                <a:cubicBezTo>
                  <a:pt x="3968" y="144"/>
                  <a:pt x="4024" y="176"/>
                  <a:pt x="4080" y="208"/>
                </a:cubicBezTo>
              </a:path>
            </a:pathLst>
          </a:custGeom>
          <a:noFill/>
          <a:ln w="28575" cmpd="sng">
            <a:solidFill>
              <a:srgbClr val="0000FF"/>
            </a:solidFill>
            <a:round/>
            <a:headEnd/>
            <a:tailEnd/>
          </a:ln>
          <a:effectLst/>
        </p:spPr>
        <p:txBody>
          <a:bodyPr wrap="none" anchor="ctr">
            <a:prstTxWarp prst="textNoShape">
              <a:avLst/>
            </a:prstTxWarp>
          </a:bodyPr>
          <a:lstStyle/>
          <a:p>
            <a:endParaRPr lang="en-US"/>
          </a:p>
        </p:txBody>
      </p:sp>
      <p:sp>
        <p:nvSpPr>
          <p:cNvPr id="15" name="Text Box 10"/>
          <p:cNvSpPr txBox="1">
            <a:spLocks noChangeArrowheads="1"/>
          </p:cNvSpPr>
          <p:nvPr/>
        </p:nvSpPr>
        <p:spPr bwMode="auto">
          <a:xfrm>
            <a:off x="1371600" y="5821363"/>
            <a:ext cx="609600" cy="274637"/>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200" b="1">
                <a:solidFill>
                  <a:srgbClr val="0000CC"/>
                </a:solidFill>
                <a:latin typeface="Arial" pitchFamily="-112" charset="0"/>
              </a:rPr>
              <a:t>Seed</a:t>
            </a:r>
          </a:p>
        </p:txBody>
      </p:sp>
      <p:sp>
        <p:nvSpPr>
          <p:cNvPr id="16" name="Text Box 11"/>
          <p:cNvSpPr txBox="1">
            <a:spLocks noChangeArrowheads="1"/>
          </p:cNvSpPr>
          <p:nvPr/>
        </p:nvSpPr>
        <p:spPr bwMode="auto">
          <a:xfrm>
            <a:off x="7010400" y="2805113"/>
            <a:ext cx="423863" cy="457200"/>
          </a:xfrm>
          <a:prstGeom prst="rect">
            <a:avLst/>
          </a:prstGeom>
          <a:noFill/>
          <a:ln w="9525">
            <a:noFill/>
            <a:miter lim="800000"/>
            <a:headEnd/>
            <a:tailEnd/>
          </a:ln>
          <a:effectLst/>
        </p:spPr>
        <p:txBody>
          <a:bodyPr wrap="none">
            <a:prstTxWarp prst="textNoShape">
              <a:avLst/>
            </a:prstTxWarp>
            <a:spAutoFit/>
          </a:bodyPr>
          <a:lstStyle/>
          <a:p>
            <a:pPr>
              <a:spcBef>
                <a:spcPct val="0"/>
              </a:spcBef>
              <a:buClrTx/>
              <a:buFontTx/>
              <a:buNone/>
            </a:pPr>
            <a:r>
              <a:rPr lang="en-US" sz="2400">
                <a:solidFill>
                  <a:srgbClr val="0000CC"/>
                </a:solidFill>
                <a:latin typeface="Times New Roman" pitchFamily="-112" charset="0"/>
                <a:sym typeface="Monotype Sorts" pitchFamily="-112" charset="2"/>
              </a:rPr>
              <a:t></a:t>
            </a:r>
            <a:endParaRPr lang="en-US" sz="2400">
              <a:solidFill>
                <a:srgbClr val="0000CC"/>
              </a:solidFill>
              <a:latin typeface="Times New Roman" pitchFamily="-112" charset="0"/>
            </a:endParaRPr>
          </a:p>
        </p:txBody>
      </p:sp>
      <p:sp>
        <p:nvSpPr>
          <p:cNvPr id="17" name="Freeform 12"/>
          <p:cNvSpPr>
            <a:spLocks/>
          </p:cNvSpPr>
          <p:nvPr/>
        </p:nvSpPr>
        <p:spPr bwMode="auto">
          <a:xfrm>
            <a:off x="1143000" y="2933700"/>
            <a:ext cx="6553200" cy="2476500"/>
          </a:xfrm>
          <a:custGeom>
            <a:avLst/>
            <a:gdLst/>
            <a:ahLst/>
            <a:cxnLst>
              <a:cxn ang="0">
                <a:pos x="0" y="72"/>
              </a:cxn>
              <a:cxn ang="0">
                <a:pos x="672" y="72"/>
              </a:cxn>
              <a:cxn ang="0">
                <a:pos x="1392" y="504"/>
              </a:cxn>
              <a:cxn ang="0">
                <a:pos x="2304" y="1176"/>
              </a:cxn>
              <a:cxn ang="0">
                <a:pos x="2880" y="1416"/>
              </a:cxn>
              <a:cxn ang="0">
                <a:pos x="3744" y="1560"/>
              </a:cxn>
              <a:cxn ang="0">
                <a:pos x="4512" y="1608"/>
              </a:cxn>
              <a:cxn ang="0">
                <a:pos x="4608" y="1608"/>
              </a:cxn>
            </a:cxnLst>
            <a:rect l="0" t="0" r="r" b="b"/>
            <a:pathLst>
              <a:path w="4656" h="1616">
                <a:moveTo>
                  <a:pt x="0" y="72"/>
                </a:moveTo>
                <a:cubicBezTo>
                  <a:pt x="220" y="36"/>
                  <a:pt x="440" y="0"/>
                  <a:pt x="672" y="72"/>
                </a:cubicBezTo>
                <a:cubicBezTo>
                  <a:pt x="904" y="144"/>
                  <a:pt x="1120" y="320"/>
                  <a:pt x="1392" y="504"/>
                </a:cubicBezTo>
                <a:cubicBezTo>
                  <a:pt x="1664" y="688"/>
                  <a:pt x="2056" y="1024"/>
                  <a:pt x="2304" y="1176"/>
                </a:cubicBezTo>
                <a:cubicBezTo>
                  <a:pt x="2552" y="1328"/>
                  <a:pt x="2640" y="1352"/>
                  <a:pt x="2880" y="1416"/>
                </a:cubicBezTo>
                <a:cubicBezTo>
                  <a:pt x="3120" y="1480"/>
                  <a:pt x="3472" y="1528"/>
                  <a:pt x="3744" y="1560"/>
                </a:cubicBezTo>
                <a:cubicBezTo>
                  <a:pt x="4016" y="1592"/>
                  <a:pt x="4368" y="1600"/>
                  <a:pt x="4512" y="1608"/>
                </a:cubicBezTo>
                <a:cubicBezTo>
                  <a:pt x="4656" y="1616"/>
                  <a:pt x="4632" y="1612"/>
                  <a:pt x="4608" y="1608"/>
                </a:cubicBezTo>
              </a:path>
            </a:pathLst>
          </a:custGeom>
          <a:noFill/>
          <a:ln w="57150" cap="flat" cmpd="sng">
            <a:solidFill>
              <a:schemeClr val="tx1"/>
            </a:solidFill>
            <a:prstDash val="sysDot"/>
            <a:round/>
            <a:headEnd/>
            <a:tailEnd/>
          </a:ln>
          <a:effectLst/>
        </p:spPr>
        <p:txBody>
          <a:bodyPr wrap="none" anchor="ctr">
            <a:prstTxWarp prst="textNoShape">
              <a:avLst/>
            </a:prstTxWarp>
          </a:bodyPr>
          <a:lstStyle/>
          <a:p>
            <a:endParaRPr lang="en-US"/>
          </a:p>
        </p:txBody>
      </p:sp>
      <p:sp>
        <p:nvSpPr>
          <p:cNvPr id="18" name="Freeform 13"/>
          <p:cNvSpPr>
            <a:spLocks/>
          </p:cNvSpPr>
          <p:nvPr/>
        </p:nvSpPr>
        <p:spPr bwMode="auto">
          <a:xfrm>
            <a:off x="1143000" y="3048000"/>
            <a:ext cx="6419850" cy="1989138"/>
          </a:xfrm>
          <a:custGeom>
            <a:avLst/>
            <a:gdLst/>
            <a:ahLst/>
            <a:cxnLst>
              <a:cxn ang="0">
                <a:pos x="0" y="1472"/>
              </a:cxn>
              <a:cxn ang="0">
                <a:pos x="240" y="1472"/>
              </a:cxn>
              <a:cxn ang="0">
                <a:pos x="720" y="1424"/>
              </a:cxn>
              <a:cxn ang="0">
                <a:pos x="1008" y="1280"/>
              </a:cxn>
              <a:cxn ang="0">
                <a:pos x="1344" y="944"/>
              </a:cxn>
              <a:cxn ang="0">
                <a:pos x="1776" y="416"/>
              </a:cxn>
              <a:cxn ang="0">
                <a:pos x="1968" y="176"/>
              </a:cxn>
              <a:cxn ang="0">
                <a:pos x="2208" y="32"/>
              </a:cxn>
              <a:cxn ang="0">
                <a:pos x="2448" y="32"/>
              </a:cxn>
              <a:cxn ang="0">
                <a:pos x="2736" y="224"/>
              </a:cxn>
              <a:cxn ang="0">
                <a:pos x="3216" y="704"/>
              </a:cxn>
              <a:cxn ang="0">
                <a:pos x="3552" y="1040"/>
              </a:cxn>
              <a:cxn ang="0">
                <a:pos x="3984" y="1328"/>
              </a:cxn>
              <a:cxn ang="0">
                <a:pos x="4320" y="1424"/>
              </a:cxn>
              <a:cxn ang="0">
                <a:pos x="4560" y="1472"/>
              </a:cxn>
            </a:cxnLst>
            <a:rect l="0" t="0" r="r" b="b"/>
            <a:pathLst>
              <a:path w="4560" h="1480">
                <a:moveTo>
                  <a:pt x="0" y="1472"/>
                </a:moveTo>
                <a:cubicBezTo>
                  <a:pt x="60" y="1476"/>
                  <a:pt x="120" y="1480"/>
                  <a:pt x="240" y="1472"/>
                </a:cubicBezTo>
                <a:cubicBezTo>
                  <a:pt x="360" y="1464"/>
                  <a:pt x="592" y="1456"/>
                  <a:pt x="720" y="1424"/>
                </a:cubicBezTo>
                <a:cubicBezTo>
                  <a:pt x="848" y="1392"/>
                  <a:pt x="904" y="1360"/>
                  <a:pt x="1008" y="1280"/>
                </a:cubicBezTo>
                <a:cubicBezTo>
                  <a:pt x="1112" y="1200"/>
                  <a:pt x="1216" y="1088"/>
                  <a:pt x="1344" y="944"/>
                </a:cubicBezTo>
                <a:cubicBezTo>
                  <a:pt x="1472" y="800"/>
                  <a:pt x="1672" y="544"/>
                  <a:pt x="1776" y="416"/>
                </a:cubicBezTo>
                <a:cubicBezTo>
                  <a:pt x="1880" y="288"/>
                  <a:pt x="1896" y="240"/>
                  <a:pt x="1968" y="176"/>
                </a:cubicBezTo>
                <a:cubicBezTo>
                  <a:pt x="2040" y="112"/>
                  <a:pt x="2128" y="56"/>
                  <a:pt x="2208" y="32"/>
                </a:cubicBezTo>
                <a:cubicBezTo>
                  <a:pt x="2288" y="8"/>
                  <a:pt x="2360" y="0"/>
                  <a:pt x="2448" y="32"/>
                </a:cubicBezTo>
                <a:cubicBezTo>
                  <a:pt x="2536" y="64"/>
                  <a:pt x="2608" y="112"/>
                  <a:pt x="2736" y="224"/>
                </a:cubicBezTo>
                <a:cubicBezTo>
                  <a:pt x="2864" y="336"/>
                  <a:pt x="3080" y="568"/>
                  <a:pt x="3216" y="704"/>
                </a:cubicBezTo>
                <a:cubicBezTo>
                  <a:pt x="3352" y="840"/>
                  <a:pt x="3424" y="936"/>
                  <a:pt x="3552" y="1040"/>
                </a:cubicBezTo>
                <a:cubicBezTo>
                  <a:pt x="3680" y="1144"/>
                  <a:pt x="3856" y="1264"/>
                  <a:pt x="3984" y="1328"/>
                </a:cubicBezTo>
                <a:cubicBezTo>
                  <a:pt x="4112" y="1392"/>
                  <a:pt x="4224" y="1400"/>
                  <a:pt x="4320" y="1424"/>
                </a:cubicBezTo>
                <a:cubicBezTo>
                  <a:pt x="4416" y="1448"/>
                  <a:pt x="4488" y="1460"/>
                  <a:pt x="4560" y="1472"/>
                </a:cubicBezTo>
              </a:path>
            </a:pathLst>
          </a:custGeom>
          <a:noFill/>
          <a:ln w="38100" cap="flat" cmpd="sng">
            <a:solidFill>
              <a:schemeClr val="tx1"/>
            </a:solidFill>
            <a:prstDash val="dash"/>
            <a:round/>
            <a:headEnd/>
            <a:tailEnd/>
          </a:ln>
          <a:effectLst/>
        </p:spPr>
        <p:txBody>
          <a:bodyPr wrap="none" anchor="ctr">
            <a:prstTxWarp prst="textNoShape">
              <a:avLst/>
            </a:prstTxWarp>
          </a:bodyPr>
          <a:lstStyle/>
          <a:p>
            <a:endParaRPr lang="en-US"/>
          </a:p>
        </p:txBody>
      </p:sp>
      <p:sp>
        <p:nvSpPr>
          <p:cNvPr id="19" name="Text Box 14"/>
          <p:cNvSpPr txBox="1">
            <a:spLocks noChangeArrowheads="1"/>
          </p:cNvSpPr>
          <p:nvPr/>
        </p:nvSpPr>
        <p:spPr bwMode="auto">
          <a:xfrm>
            <a:off x="1143000" y="2514600"/>
            <a:ext cx="1066800" cy="396875"/>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000" b="1" i="1">
                <a:latin typeface="Arial" pitchFamily="-112" charset="0"/>
              </a:rPr>
              <a:t>Product Innovation</a:t>
            </a:r>
          </a:p>
        </p:txBody>
      </p:sp>
      <p:sp>
        <p:nvSpPr>
          <p:cNvPr id="20" name="Text Box 15"/>
          <p:cNvSpPr txBox="1">
            <a:spLocks noChangeArrowheads="1"/>
          </p:cNvSpPr>
          <p:nvPr/>
        </p:nvSpPr>
        <p:spPr bwMode="auto">
          <a:xfrm>
            <a:off x="1143000" y="4572000"/>
            <a:ext cx="1219200" cy="396875"/>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000" b="1" i="1">
                <a:latin typeface="Arial" pitchFamily="-112" charset="0"/>
              </a:rPr>
              <a:t>Process Innovation</a:t>
            </a:r>
          </a:p>
        </p:txBody>
      </p:sp>
      <p:sp>
        <p:nvSpPr>
          <p:cNvPr id="21" name="Text Box 16"/>
          <p:cNvSpPr txBox="1">
            <a:spLocks noChangeArrowheads="1"/>
          </p:cNvSpPr>
          <p:nvPr/>
        </p:nvSpPr>
        <p:spPr bwMode="auto">
          <a:xfrm rot="16200000">
            <a:off x="-516731" y="3515519"/>
            <a:ext cx="2590800" cy="274638"/>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200" b="1">
                <a:latin typeface="Arial" pitchFamily="-112" charset="0"/>
              </a:rPr>
              <a:t>Number of Innovations</a:t>
            </a:r>
          </a:p>
        </p:txBody>
      </p:sp>
      <p:sp>
        <p:nvSpPr>
          <p:cNvPr id="22" name="Line 17"/>
          <p:cNvSpPr>
            <a:spLocks noChangeShapeType="1"/>
          </p:cNvSpPr>
          <p:nvPr/>
        </p:nvSpPr>
        <p:spPr bwMode="auto">
          <a:xfrm>
            <a:off x="990600" y="2286000"/>
            <a:ext cx="0" cy="3429000"/>
          </a:xfrm>
          <a:prstGeom prst="line">
            <a:avLst/>
          </a:prstGeom>
          <a:noFill/>
          <a:ln w="57150">
            <a:solidFill>
              <a:schemeClr val="tx1"/>
            </a:solidFill>
            <a:round/>
            <a:headEnd type="triangle" w="med" len="med"/>
            <a:tailEnd/>
          </a:ln>
          <a:effectLst/>
        </p:spPr>
        <p:txBody>
          <a:bodyPr wrap="none" anchor="ctr">
            <a:prstTxWarp prst="textNoShape">
              <a:avLst/>
            </a:prstTxWarp>
          </a:bodyPr>
          <a:lstStyle/>
          <a:p>
            <a:endParaRPr lang="en-US"/>
          </a:p>
        </p:txBody>
      </p:sp>
      <p:sp>
        <p:nvSpPr>
          <p:cNvPr id="23" name="Line 18"/>
          <p:cNvSpPr>
            <a:spLocks noChangeShapeType="1"/>
          </p:cNvSpPr>
          <p:nvPr/>
        </p:nvSpPr>
        <p:spPr bwMode="auto">
          <a:xfrm>
            <a:off x="3276600" y="2590800"/>
            <a:ext cx="0" cy="10668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4" name="Text Box 19"/>
          <p:cNvSpPr txBox="1">
            <a:spLocks noChangeArrowheads="1"/>
          </p:cNvSpPr>
          <p:nvPr/>
        </p:nvSpPr>
        <p:spPr bwMode="auto">
          <a:xfrm>
            <a:off x="2590800" y="2209800"/>
            <a:ext cx="1371600" cy="396875"/>
          </a:xfrm>
          <a:prstGeom prst="rect">
            <a:avLst/>
          </a:prstGeom>
          <a:noFill/>
          <a:ln w="9525">
            <a:noFill/>
            <a:miter lim="800000"/>
            <a:headEnd/>
            <a:tailEnd/>
          </a:ln>
          <a:effectLst/>
        </p:spPr>
        <p:txBody>
          <a:bodyPr>
            <a:prstTxWarp prst="textNoShape">
              <a:avLst/>
            </a:prstTxWarp>
            <a:spAutoFit/>
          </a:bodyPr>
          <a:lstStyle/>
          <a:p>
            <a:pPr algn="ctr">
              <a:spcBef>
                <a:spcPct val="50000"/>
              </a:spcBef>
              <a:buClrTx/>
              <a:buFontTx/>
              <a:buNone/>
            </a:pPr>
            <a:r>
              <a:rPr lang="en-US" sz="1000" b="1" i="1">
                <a:latin typeface="Arial" pitchFamily="-112" charset="0"/>
              </a:rPr>
              <a:t>Dominant Design (Industry Standard)</a:t>
            </a:r>
          </a:p>
        </p:txBody>
      </p:sp>
      <p:sp>
        <p:nvSpPr>
          <p:cNvPr id="25" name="AutoShape 20"/>
          <p:cNvSpPr>
            <a:spLocks/>
          </p:cNvSpPr>
          <p:nvPr/>
        </p:nvSpPr>
        <p:spPr bwMode="auto">
          <a:xfrm rot="16200000">
            <a:off x="1409700" y="1257300"/>
            <a:ext cx="533400" cy="1219200"/>
          </a:xfrm>
          <a:prstGeom prst="leftBrace">
            <a:avLst>
              <a:gd name="adj1" fmla="val 19048"/>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6" name="AutoShape 21"/>
          <p:cNvSpPr>
            <a:spLocks/>
          </p:cNvSpPr>
          <p:nvPr/>
        </p:nvSpPr>
        <p:spPr bwMode="auto">
          <a:xfrm rot="16200000">
            <a:off x="4343400" y="-381000"/>
            <a:ext cx="533400" cy="4495800"/>
          </a:xfrm>
          <a:prstGeom prst="leftBrace">
            <a:avLst>
              <a:gd name="adj1" fmla="val 70238"/>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7" name="Text Box 22"/>
          <p:cNvSpPr txBox="1">
            <a:spLocks noChangeArrowheads="1"/>
          </p:cNvSpPr>
          <p:nvPr/>
        </p:nvSpPr>
        <p:spPr bwMode="auto">
          <a:xfrm>
            <a:off x="990600" y="1371600"/>
            <a:ext cx="1371600" cy="457200"/>
          </a:xfrm>
          <a:prstGeom prst="rect">
            <a:avLst/>
          </a:prstGeom>
          <a:noFill/>
          <a:ln w="9525">
            <a:noFill/>
            <a:miter lim="800000"/>
            <a:headEnd/>
            <a:tailEnd/>
          </a:ln>
          <a:effectLst/>
        </p:spPr>
        <p:txBody>
          <a:bodyPr>
            <a:prstTxWarp prst="textNoShape">
              <a:avLst/>
            </a:prstTxWarp>
            <a:spAutoFit/>
          </a:bodyPr>
          <a:lstStyle/>
          <a:p>
            <a:pPr algn="ctr">
              <a:spcBef>
                <a:spcPct val="50000"/>
              </a:spcBef>
              <a:buClrTx/>
              <a:buFontTx/>
              <a:buNone/>
            </a:pPr>
            <a:r>
              <a:rPr lang="en-US" sz="1200" b="1">
                <a:solidFill>
                  <a:srgbClr val="FF0000"/>
                </a:solidFill>
                <a:latin typeface="Arial" pitchFamily="-112" charset="0"/>
              </a:rPr>
              <a:t>Discontinuous Innovation</a:t>
            </a:r>
          </a:p>
        </p:txBody>
      </p:sp>
      <p:sp>
        <p:nvSpPr>
          <p:cNvPr id="28" name="Text Box 23"/>
          <p:cNvSpPr txBox="1">
            <a:spLocks noChangeArrowheads="1"/>
          </p:cNvSpPr>
          <p:nvPr/>
        </p:nvSpPr>
        <p:spPr bwMode="auto">
          <a:xfrm>
            <a:off x="3124200" y="1477963"/>
            <a:ext cx="3048000" cy="274637"/>
          </a:xfrm>
          <a:prstGeom prst="rect">
            <a:avLst/>
          </a:prstGeom>
          <a:noFill/>
          <a:ln w="9525">
            <a:noFill/>
            <a:miter lim="800000"/>
            <a:headEnd/>
            <a:tailEnd/>
          </a:ln>
          <a:effectLst/>
        </p:spPr>
        <p:txBody>
          <a:bodyPr>
            <a:prstTxWarp prst="textNoShape">
              <a:avLst/>
            </a:prstTxWarp>
            <a:spAutoFit/>
          </a:bodyPr>
          <a:lstStyle/>
          <a:p>
            <a:pPr algn="ctr">
              <a:spcBef>
                <a:spcPct val="50000"/>
              </a:spcBef>
              <a:buClrTx/>
              <a:buFontTx/>
              <a:buNone/>
            </a:pPr>
            <a:r>
              <a:rPr lang="en-US" sz="1200" b="1">
                <a:solidFill>
                  <a:srgbClr val="FF0000"/>
                </a:solidFill>
                <a:latin typeface="Arial" pitchFamily="-112" charset="0"/>
              </a:rPr>
              <a:t>Incremental &amp; Architectural Innovation</a:t>
            </a:r>
          </a:p>
        </p:txBody>
      </p:sp>
      <p:sp>
        <p:nvSpPr>
          <p:cNvPr id="29" name="AutoShape 24"/>
          <p:cNvSpPr>
            <a:spLocks/>
          </p:cNvSpPr>
          <p:nvPr/>
        </p:nvSpPr>
        <p:spPr bwMode="auto">
          <a:xfrm rot="16200000">
            <a:off x="6705600" y="1676400"/>
            <a:ext cx="533400" cy="1600200"/>
          </a:xfrm>
          <a:prstGeom prst="leftBrace">
            <a:avLst>
              <a:gd name="adj1" fmla="val 250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 name="Text Box 25"/>
          <p:cNvSpPr txBox="1">
            <a:spLocks noChangeArrowheads="1"/>
          </p:cNvSpPr>
          <p:nvPr/>
        </p:nvSpPr>
        <p:spPr bwMode="auto">
          <a:xfrm>
            <a:off x="6324600" y="1981200"/>
            <a:ext cx="1371600" cy="457200"/>
          </a:xfrm>
          <a:prstGeom prst="rect">
            <a:avLst/>
          </a:prstGeom>
          <a:noFill/>
          <a:ln w="9525">
            <a:noFill/>
            <a:miter lim="800000"/>
            <a:headEnd/>
            <a:tailEnd/>
          </a:ln>
          <a:effectLst/>
        </p:spPr>
        <p:txBody>
          <a:bodyPr>
            <a:prstTxWarp prst="textNoShape">
              <a:avLst/>
            </a:prstTxWarp>
            <a:spAutoFit/>
          </a:bodyPr>
          <a:lstStyle/>
          <a:p>
            <a:pPr algn="ctr">
              <a:spcBef>
                <a:spcPct val="50000"/>
              </a:spcBef>
              <a:buClrTx/>
              <a:buFontTx/>
              <a:buNone/>
            </a:pPr>
            <a:r>
              <a:rPr lang="en-US" sz="1200" b="1">
                <a:solidFill>
                  <a:srgbClr val="FF0000"/>
                </a:solidFill>
                <a:latin typeface="Arial" pitchFamily="-112" charset="0"/>
              </a:rPr>
              <a:t>Discontinuous Innovation</a:t>
            </a:r>
          </a:p>
        </p:txBody>
      </p:sp>
      <p:sp>
        <p:nvSpPr>
          <p:cNvPr id="31" name="Text Box 26"/>
          <p:cNvSpPr txBox="1">
            <a:spLocks noChangeArrowheads="1"/>
          </p:cNvSpPr>
          <p:nvPr/>
        </p:nvSpPr>
        <p:spPr bwMode="auto">
          <a:xfrm>
            <a:off x="7315200" y="2895600"/>
            <a:ext cx="1219200" cy="274638"/>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200" b="1">
                <a:solidFill>
                  <a:srgbClr val="0000CC"/>
                </a:solidFill>
                <a:latin typeface="Arial" pitchFamily="-112" charset="0"/>
              </a:rPr>
              <a:t>End of Life</a:t>
            </a:r>
          </a:p>
        </p:txBody>
      </p:sp>
      <p:sp>
        <p:nvSpPr>
          <p:cNvPr id="32" name="Text Box 27"/>
          <p:cNvSpPr txBox="1">
            <a:spLocks noChangeArrowheads="1"/>
          </p:cNvSpPr>
          <p:nvPr/>
        </p:nvSpPr>
        <p:spPr bwMode="auto">
          <a:xfrm>
            <a:off x="4267200" y="4419600"/>
            <a:ext cx="1066800" cy="274638"/>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200" b="1">
                <a:solidFill>
                  <a:srgbClr val="0000CC"/>
                </a:solidFill>
                <a:latin typeface="Arial" pitchFamily="-112" charset="0"/>
              </a:rPr>
              <a:t>Established</a:t>
            </a:r>
          </a:p>
        </p:txBody>
      </p:sp>
      <p:sp>
        <p:nvSpPr>
          <p:cNvPr id="33" name="Text Box 28"/>
          <p:cNvSpPr txBox="1">
            <a:spLocks noChangeArrowheads="1"/>
          </p:cNvSpPr>
          <p:nvPr/>
        </p:nvSpPr>
        <p:spPr bwMode="auto">
          <a:xfrm>
            <a:off x="3124200" y="5486400"/>
            <a:ext cx="1066800" cy="274638"/>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200" b="1">
                <a:solidFill>
                  <a:srgbClr val="0000CC"/>
                </a:solidFill>
                <a:latin typeface="Arial" pitchFamily="-112" charset="0"/>
              </a:rPr>
              <a:t>Emerging</a:t>
            </a:r>
          </a:p>
        </p:txBody>
      </p:sp>
      <p:sp>
        <p:nvSpPr>
          <p:cNvPr id="34" name="Text Box 29"/>
          <p:cNvSpPr txBox="1">
            <a:spLocks noChangeArrowheads="1"/>
          </p:cNvSpPr>
          <p:nvPr/>
        </p:nvSpPr>
        <p:spPr bwMode="auto">
          <a:xfrm>
            <a:off x="5562600" y="2819400"/>
            <a:ext cx="914400" cy="274638"/>
          </a:xfrm>
          <a:prstGeom prst="rect">
            <a:avLst/>
          </a:prstGeom>
          <a:noFill/>
          <a:ln w="9525">
            <a:noFill/>
            <a:miter lim="800000"/>
            <a:headEnd/>
            <a:tailEnd/>
          </a:ln>
          <a:effectLst/>
        </p:spPr>
        <p:txBody>
          <a:bodyPr>
            <a:prstTxWarp prst="textNoShape">
              <a:avLst/>
            </a:prstTxWarp>
            <a:spAutoFit/>
          </a:bodyPr>
          <a:lstStyle/>
          <a:p>
            <a:pPr>
              <a:spcBef>
                <a:spcPct val="50000"/>
              </a:spcBef>
              <a:buClrTx/>
              <a:buFontTx/>
              <a:buNone/>
            </a:pPr>
            <a:r>
              <a:rPr lang="en-US" sz="1200" b="1">
                <a:solidFill>
                  <a:srgbClr val="0000CC"/>
                </a:solidFill>
                <a:latin typeface="Arial" pitchFamily="-112" charset="0"/>
              </a:rPr>
              <a:t>Mature</a:t>
            </a:r>
          </a:p>
        </p:txBody>
      </p:sp>
      <p:sp>
        <p:nvSpPr>
          <p:cNvPr id="35" name="TextBox 34"/>
          <p:cNvSpPr txBox="1"/>
          <p:nvPr/>
        </p:nvSpPr>
        <p:spPr>
          <a:xfrm>
            <a:off x="25400" y="6096000"/>
            <a:ext cx="2082800" cy="276999"/>
          </a:xfrm>
          <a:prstGeom prst="rect">
            <a:avLst/>
          </a:prstGeom>
          <a:noFill/>
        </p:spPr>
        <p:txBody>
          <a:bodyPr wrap="square" rtlCol="0">
            <a:spAutoFit/>
          </a:bodyPr>
          <a:lstStyle/>
          <a:p>
            <a:r>
              <a:rPr lang="en-US" sz="1200" b="1" dirty="0">
                <a:latin typeface="+mn-lt"/>
              </a:rPr>
              <a:t>Source:  </a:t>
            </a:r>
            <a:r>
              <a:rPr lang="en-US" sz="1200" dirty="0">
                <a:latin typeface="+mj-lt"/>
              </a:rPr>
              <a:t>Sapience, 2012</a:t>
            </a:r>
          </a:p>
        </p:txBody>
      </p:sp>
      <p:sp>
        <p:nvSpPr>
          <p:cNvPr id="36" name="Date Placeholder 3"/>
          <p:cNvSpPr>
            <a:spLocks noGrp="1"/>
          </p:cNvSpPr>
          <p:nvPr>
            <p:ph type="dt" sz="half" idx="10"/>
          </p:nvPr>
        </p:nvSpPr>
        <p:spPr>
          <a:xfrm>
            <a:off x="457200" y="6384925"/>
            <a:ext cx="3048000" cy="473075"/>
          </a:xfrm>
        </p:spPr>
        <p:txBody>
          <a:bodyPr/>
          <a:lstStyle/>
          <a:p>
            <a:pPr>
              <a:defRPr/>
            </a:pPr>
            <a:r>
              <a:rPr lang="en-US" sz="1000" dirty="0">
                <a:solidFill>
                  <a:schemeClr val="tx1"/>
                </a:solidFill>
                <a:latin typeface="+mn-lt"/>
              </a:rPr>
              <a:t>Reproduction not allowed without permission</a:t>
            </a:r>
          </a:p>
          <a:p>
            <a:pPr>
              <a:defRPr/>
            </a:pPr>
            <a:endParaRPr lang="en-US" dirty="0">
              <a:latin typeface="+mn-lt"/>
            </a:endParaRPr>
          </a:p>
        </p:txBody>
      </p:sp>
      <p:grpSp>
        <p:nvGrpSpPr>
          <p:cNvPr id="37" name="Group 36"/>
          <p:cNvGrpSpPr/>
          <p:nvPr/>
        </p:nvGrpSpPr>
        <p:grpSpPr>
          <a:xfrm>
            <a:off x="7543800" y="6248400"/>
            <a:ext cx="1257300" cy="388937"/>
            <a:chOff x="7686675" y="6392863"/>
            <a:chExt cx="1257300" cy="388937"/>
          </a:xfrm>
        </p:grpSpPr>
        <p:pic>
          <p:nvPicPr>
            <p:cNvPr id="38" name="Picture 16" descr="C:\Solutions\Artwork\Chglogo.tif"/>
            <p:cNvPicPr>
              <a:picLocks noChangeAspect="1" noChangeArrowheads="1"/>
            </p:cNvPicPr>
            <p:nvPr/>
          </p:nvPicPr>
          <p:blipFill>
            <a:blip r:embed="rId3"/>
            <a:srcRect/>
            <a:stretch>
              <a:fillRect/>
            </a:stretch>
          </p:blipFill>
          <p:spPr bwMode="auto">
            <a:xfrm>
              <a:off x="7686675" y="6392863"/>
              <a:ext cx="327025" cy="388937"/>
            </a:xfrm>
            <a:prstGeom prst="rect">
              <a:avLst/>
            </a:prstGeom>
            <a:noFill/>
          </p:spPr>
        </p:pic>
        <p:pic>
          <p:nvPicPr>
            <p:cNvPr id="39" name="Picture 17" descr="C:\Solutions\Artwork\Solured.jpg"/>
            <p:cNvPicPr>
              <a:picLocks noChangeAspect="1" noChangeArrowheads="1"/>
            </p:cNvPicPr>
            <p:nvPr/>
          </p:nvPicPr>
          <p:blipFill>
            <a:blip r:embed="rId4"/>
            <a:srcRect/>
            <a:stretch>
              <a:fillRect/>
            </a:stretch>
          </p:blipFill>
          <p:spPr bwMode="auto">
            <a:xfrm rot="10800000" flipH="1" flipV="1">
              <a:off x="8013700" y="6392863"/>
              <a:ext cx="930275" cy="8572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ppt_x"/>
                                          </p:val>
                                        </p:tav>
                                        <p:tav tm="100000">
                                          <p:val>
                                            <p:strVal val="#ppt_x"/>
                                          </p:val>
                                        </p:tav>
                                      </p:tavLst>
                                    </p:anim>
                                    <p:anim calcmode="lin" valueType="num">
                                      <p:cBhvr additive="base">
                                        <p:cTn id="55" dur="500" fill="hold"/>
                                        <p:tgtEl>
                                          <p:spTgt spid="34"/>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 presetClass="entr" presetSubtype="4"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dissolv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childTnLst>
                          </p:cTn>
                        </p:par>
                        <p:par>
                          <p:cTn id="80" fill="hold">
                            <p:stCondLst>
                              <p:cond delay="500"/>
                            </p:stCondLst>
                            <p:childTnLst>
                              <p:par>
                                <p:cTn id="81" presetID="17" presetClass="entr" presetSubtype="1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childTnLst>
                          </p:cTn>
                        </p:par>
                        <p:par>
                          <p:cTn id="90" fill="hold">
                            <p:stCondLst>
                              <p:cond delay="500"/>
                            </p:stCondLst>
                            <p:childTnLst>
                              <p:par>
                                <p:cTn id="91" presetID="17" presetClass="entr" presetSubtype="1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1"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22" presetClass="entr" presetSubtype="1"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up)">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0-#ppt_h/2"/>
                                          </p:val>
                                        </p:tav>
                                        <p:tav tm="100000">
                                          <p:val>
                                            <p:strVal val="#ppt_y"/>
                                          </p:val>
                                        </p:tav>
                                      </p:tavLst>
                                    </p:anim>
                                  </p:childTnLst>
                                </p:cTn>
                              </p:par>
                            </p:childTnLst>
                          </p:cTn>
                        </p:par>
                        <p:par>
                          <p:cTn id="111" fill="hold">
                            <p:stCondLst>
                              <p:cond delay="500"/>
                            </p:stCondLst>
                            <p:childTnLst>
                              <p:par>
                                <p:cTn id="112" presetID="2" presetClass="entr" presetSubtype="1"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additive="base">
                                        <p:cTn id="114" dur="500" fill="hold"/>
                                        <p:tgtEl>
                                          <p:spTgt spid="26"/>
                                        </p:tgtEl>
                                        <p:attrNameLst>
                                          <p:attrName>ppt_x</p:attrName>
                                        </p:attrNameLst>
                                      </p:cBhvr>
                                      <p:tavLst>
                                        <p:tav tm="0">
                                          <p:val>
                                            <p:strVal val="#ppt_x"/>
                                          </p:val>
                                        </p:tav>
                                        <p:tav tm="100000">
                                          <p:val>
                                            <p:strVal val="#ppt_x"/>
                                          </p:val>
                                        </p:tav>
                                      </p:tavLst>
                                    </p:anim>
                                    <p:anim calcmode="lin" valueType="num">
                                      <p:cBhvr additive="base">
                                        <p:cTn id="115" dur="500" fill="hold"/>
                                        <p:tgtEl>
                                          <p:spTgt spid="26"/>
                                        </p:tgtEl>
                                        <p:attrNameLst>
                                          <p:attrName>ppt_y</p:attrName>
                                        </p:attrNameLst>
                                      </p:cBhvr>
                                      <p:tavLst>
                                        <p:tav tm="0">
                                          <p:val>
                                            <p:strVal val="0-#ppt_h/2"/>
                                          </p:val>
                                        </p:tav>
                                        <p:tav tm="100000">
                                          <p:val>
                                            <p:strVal val="#ppt_y"/>
                                          </p:val>
                                        </p:tav>
                                      </p:tavLst>
                                    </p:anim>
                                  </p:childTnLst>
                                </p:cTn>
                              </p:par>
                            </p:childTnLst>
                          </p:cTn>
                        </p:par>
                        <p:par>
                          <p:cTn id="116" fill="hold">
                            <p:stCondLst>
                              <p:cond delay="1000"/>
                            </p:stCondLst>
                            <p:childTnLst>
                              <p:par>
                                <p:cTn id="117" presetID="2" presetClass="entr" presetSubtype="1"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ppt_x"/>
                                          </p:val>
                                        </p:tav>
                                        <p:tav tm="100000">
                                          <p:val>
                                            <p:strVal val="#ppt_x"/>
                                          </p:val>
                                        </p:tav>
                                      </p:tavLst>
                                    </p:anim>
                                    <p:anim calcmode="lin" valueType="num">
                                      <p:cBhvr additive="base">
                                        <p:cTn id="120" dur="500" fill="hold"/>
                                        <p:tgtEl>
                                          <p:spTgt spid="29"/>
                                        </p:tgtEl>
                                        <p:attrNameLst>
                                          <p:attrName>ppt_y</p:attrName>
                                        </p:attrNameLst>
                                      </p:cBhvr>
                                      <p:tavLst>
                                        <p:tav tm="0">
                                          <p:val>
                                            <p:strVal val="0-#ppt_h/2"/>
                                          </p:val>
                                        </p:tav>
                                        <p:tav tm="100000">
                                          <p:val>
                                            <p:strVal val="#ppt_y"/>
                                          </p:val>
                                        </p:tav>
                                      </p:tavLst>
                                    </p:anim>
                                  </p:childTnLst>
                                </p:cTn>
                              </p:par>
                            </p:childTnLst>
                          </p:cTn>
                        </p:par>
                        <p:par>
                          <p:cTn id="121" fill="hold">
                            <p:stCondLst>
                              <p:cond delay="1500"/>
                            </p:stCondLst>
                            <p:childTnLst>
                              <p:par>
                                <p:cTn id="122" presetID="23" presetClass="entr" presetSubtype="288" fill="hold" grpId="0" nodeType="after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strVal val="4/3*#ppt_w"/>
                                          </p:val>
                                        </p:tav>
                                        <p:tav tm="100000">
                                          <p:val>
                                            <p:strVal val="#ppt_w"/>
                                          </p:val>
                                        </p:tav>
                                      </p:tavLst>
                                    </p:anim>
                                    <p:anim calcmode="lin" valueType="num">
                                      <p:cBhvr>
                                        <p:cTn id="125" dur="500" fill="hold"/>
                                        <p:tgtEl>
                                          <p:spTgt spid="27"/>
                                        </p:tgtEl>
                                        <p:attrNameLst>
                                          <p:attrName>ppt_h</p:attrName>
                                        </p:attrNameLst>
                                      </p:cBhvr>
                                      <p:tavLst>
                                        <p:tav tm="0">
                                          <p:val>
                                            <p:strVal val="4/3*#ppt_h"/>
                                          </p:val>
                                        </p:tav>
                                        <p:tav tm="100000">
                                          <p:val>
                                            <p:strVal val="#ppt_h"/>
                                          </p:val>
                                        </p:tav>
                                      </p:tavLst>
                                    </p:anim>
                                  </p:childTnLst>
                                </p:cTn>
                              </p:par>
                            </p:childTnLst>
                          </p:cTn>
                        </p:par>
                        <p:par>
                          <p:cTn id="126" fill="hold">
                            <p:stCondLst>
                              <p:cond delay="2000"/>
                            </p:stCondLst>
                            <p:childTnLst>
                              <p:par>
                                <p:cTn id="127" presetID="23" presetClass="entr" presetSubtype="288"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fill="hold"/>
                                        <p:tgtEl>
                                          <p:spTgt spid="28"/>
                                        </p:tgtEl>
                                        <p:attrNameLst>
                                          <p:attrName>ppt_w</p:attrName>
                                        </p:attrNameLst>
                                      </p:cBhvr>
                                      <p:tavLst>
                                        <p:tav tm="0">
                                          <p:val>
                                            <p:strVal val="4/3*#ppt_w"/>
                                          </p:val>
                                        </p:tav>
                                        <p:tav tm="100000">
                                          <p:val>
                                            <p:strVal val="#ppt_w"/>
                                          </p:val>
                                        </p:tav>
                                      </p:tavLst>
                                    </p:anim>
                                    <p:anim calcmode="lin" valueType="num">
                                      <p:cBhvr>
                                        <p:cTn id="130" dur="500" fill="hold"/>
                                        <p:tgtEl>
                                          <p:spTgt spid="28"/>
                                        </p:tgtEl>
                                        <p:attrNameLst>
                                          <p:attrName>ppt_h</p:attrName>
                                        </p:attrNameLst>
                                      </p:cBhvr>
                                      <p:tavLst>
                                        <p:tav tm="0">
                                          <p:val>
                                            <p:strVal val="4/3*#ppt_h"/>
                                          </p:val>
                                        </p:tav>
                                        <p:tav tm="100000">
                                          <p:val>
                                            <p:strVal val="#ppt_h"/>
                                          </p:val>
                                        </p:tav>
                                      </p:tavLst>
                                    </p:anim>
                                  </p:childTnLst>
                                </p:cTn>
                              </p:par>
                            </p:childTnLst>
                          </p:cTn>
                        </p:par>
                        <p:par>
                          <p:cTn id="131" fill="hold">
                            <p:stCondLst>
                              <p:cond delay="2500"/>
                            </p:stCondLst>
                            <p:childTnLst>
                              <p:par>
                                <p:cTn id="132" presetID="23" presetClass="entr" presetSubtype="36"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 calcmode="lin" valueType="num">
                                      <p:cBhvr>
                                        <p:cTn id="134" dur="500" fill="hold"/>
                                        <p:tgtEl>
                                          <p:spTgt spid="30"/>
                                        </p:tgtEl>
                                        <p:attrNameLst>
                                          <p:attrName>ppt_w</p:attrName>
                                        </p:attrNameLst>
                                      </p:cBhvr>
                                      <p:tavLst>
                                        <p:tav tm="0">
                                          <p:val>
                                            <p:strVal val="(6*min(max(#ppt_w*#ppt_h,.3),1)-7.4)/-.7*#ppt_w"/>
                                          </p:val>
                                        </p:tav>
                                        <p:tav tm="100000">
                                          <p:val>
                                            <p:strVal val="#ppt_w"/>
                                          </p:val>
                                        </p:tav>
                                      </p:tavLst>
                                    </p:anim>
                                    <p:anim calcmode="lin" valueType="num">
                                      <p:cBhvr>
                                        <p:cTn id="135" dur="500" fill="hold"/>
                                        <p:tgtEl>
                                          <p:spTgt spid="30"/>
                                        </p:tgtEl>
                                        <p:attrNameLst>
                                          <p:attrName>ppt_h</p:attrName>
                                        </p:attrNameLst>
                                      </p:cBhvr>
                                      <p:tavLst>
                                        <p:tav tm="0">
                                          <p:val>
                                            <p:strVal val="(6*min(max(#ppt_w*#ppt_h,.3),1)-7.4)/-.7*#ppt_h"/>
                                          </p:val>
                                        </p:tav>
                                        <p:tav tm="100000">
                                          <p:val>
                                            <p:strVal val="#ppt_h"/>
                                          </p:val>
                                        </p:tav>
                                      </p:tavLst>
                                    </p:anim>
                                    <p:anim calcmode="lin" valueType="num">
                                      <p:cBhvr>
                                        <p:cTn id="136" dur="500" fill="hold"/>
                                        <p:tgtEl>
                                          <p:spTgt spid="30"/>
                                        </p:tgtEl>
                                        <p:attrNameLst>
                                          <p:attrName>ppt_x</p:attrName>
                                        </p:attrNameLst>
                                      </p:cBhvr>
                                      <p:tavLst>
                                        <p:tav tm="0">
                                          <p:val>
                                            <p:fltVal val="0.5"/>
                                          </p:val>
                                        </p:tav>
                                        <p:tav tm="100000">
                                          <p:val>
                                            <p:strVal val="#ppt_x"/>
                                          </p:val>
                                        </p:tav>
                                      </p:tavLst>
                                    </p:anim>
                                    <p:anim calcmode="lin" valueType="num">
                                      <p:cBhvr>
                                        <p:cTn id="137"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utoUpdateAnimBg="0"/>
      <p:bldP spid="11" grpId="0" autoUpdateAnimBg="0"/>
      <p:bldP spid="12" grpId="0" autoUpdateAnimBg="0"/>
      <p:bldP spid="13" grpId="0" autoUpdateAnimBg="0"/>
      <p:bldP spid="14" grpId="0" animBg="1"/>
      <p:bldP spid="15" grpId="0" autoUpdateAnimBg="0"/>
      <p:bldP spid="16" grpId="0" autoUpdateAnimBg="0"/>
      <p:bldP spid="17" grpId="0" animBg="1"/>
      <p:bldP spid="18" grpId="0" animBg="1"/>
      <p:bldP spid="19" grpId="0" autoUpdateAnimBg="0"/>
      <p:bldP spid="20" grpId="0" autoUpdateAnimBg="0"/>
      <p:bldP spid="21" grpId="0" autoUpdateAnimBg="0"/>
      <p:bldP spid="22" grpId="0" animBg="1"/>
      <p:bldP spid="23" grpId="0" animBg="1"/>
      <p:bldP spid="24" grpId="0" autoUpdateAnimBg="0"/>
      <p:bldP spid="25" grpId="0" animBg="1"/>
      <p:bldP spid="26" grpId="0" animBg="1"/>
      <p:bldP spid="27" grpId="0" autoUpdateAnimBg="0"/>
      <p:bldP spid="28" grpId="0" autoUpdateAnimBg="0"/>
      <p:bldP spid="29" grpId="0" animBg="1"/>
      <p:bldP spid="30" grpId="0" autoUpdateAnimBg="0"/>
      <p:bldP spid="31" grpId="0" autoUpdateAnimBg="0"/>
      <p:bldP spid="32" grpId="0" autoUpdateAnimBg="0"/>
      <p:bldP spid="33" grpId="0" autoUpdateAnimBg="0"/>
      <p:bldP spid="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1143000"/>
          </a:xfrm>
        </p:spPr>
        <p:txBody>
          <a:bodyPr>
            <a:normAutofit/>
          </a:bodyPr>
          <a:lstStyle/>
          <a:p>
            <a:pPr>
              <a:lnSpc>
                <a:spcPct val="100000"/>
              </a:lnSpc>
            </a:pPr>
            <a:r>
              <a:rPr lang="en-US" sz="3200" dirty="0">
                <a:solidFill>
                  <a:srgbClr val="C00000"/>
                </a:solidFill>
              </a:rPr>
              <a:t>Organizations Require Both Optimization And Adaptive Capabilities</a:t>
            </a:r>
          </a:p>
        </p:txBody>
      </p:sp>
      <p:sp>
        <p:nvSpPr>
          <p:cNvPr id="6" name="Content Placeholder 5"/>
          <p:cNvSpPr>
            <a:spLocks noGrp="1"/>
          </p:cNvSpPr>
          <p:nvPr>
            <p:ph sz="half" idx="2"/>
          </p:nvPr>
        </p:nvSpPr>
        <p:spPr/>
        <p:txBody>
          <a:bodyPr/>
          <a:lstStyle/>
          <a:p>
            <a:pPr marL="0" indent="0">
              <a:buNone/>
            </a:pPr>
            <a:r>
              <a:rPr lang="en-US" i="1" dirty="0"/>
              <a:t>Optimization Approaches</a:t>
            </a:r>
          </a:p>
          <a:p>
            <a:r>
              <a:rPr lang="en-US" dirty="0"/>
              <a:t>Lean/Six Sigma</a:t>
            </a:r>
          </a:p>
          <a:p>
            <a:r>
              <a:rPr lang="en-US" dirty="0"/>
              <a:t>Kaizen</a:t>
            </a:r>
          </a:p>
          <a:p>
            <a:r>
              <a:rPr lang="en-US" dirty="0"/>
              <a:t>Process mapping/improvement</a:t>
            </a:r>
          </a:p>
          <a:p>
            <a:r>
              <a:rPr lang="en-US" dirty="0"/>
              <a:t>Cost efficiency</a:t>
            </a:r>
          </a:p>
          <a:p>
            <a:r>
              <a:rPr lang="en-US" dirty="0"/>
              <a:t>Plan, Do, Check, Act</a:t>
            </a:r>
          </a:p>
          <a:p>
            <a:endParaRPr lang="en-US" dirty="0"/>
          </a:p>
        </p:txBody>
      </p:sp>
      <p:sp>
        <p:nvSpPr>
          <p:cNvPr id="9" name="Date Placeholder 3"/>
          <p:cNvSpPr>
            <a:spLocks noGrp="1"/>
          </p:cNvSpPr>
          <p:nvPr>
            <p:ph type="dt" sz="half" idx="10"/>
          </p:nvPr>
        </p:nvSpPr>
        <p:spPr>
          <a:xfrm>
            <a:off x="762000" y="6324600"/>
            <a:ext cx="3352800" cy="501650"/>
          </a:xfrm>
          <a:prstGeom prst="rect">
            <a:avLst/>
          </a:prstGeom>
        </p:spPr>
        <p:txBody>
          <a:bodyPr vert="horz" lIns="91440" tIns="45720" rIns="91440" bIns="45720" rtlCol="0" anchor="b" anchorCtr="0"/>
          <a:lstStyle>
            <a:lvl1pPr algn="l">
              <a:defRPr sz="1000">
                <a:solidFill>
                  <a:schemeClr val="tx1"/>
                </a:solidFill>
                <a:latin typeface="+mn-lt"/>
              </a:defRPr>
            </a:lvl1pPr>
          </a:lstStyle>
          <a:p>
            <a:pPr marL="0" indent="0">
              <a:buNone/>
            </a:pPr>
            <a:r>
              <a:rPr lang="en-US" dirty="0"/>
              <a:t>Reproduction not allowed without permission</a:t>
            </a:r>
          </a:p>
          <a:p>
            <a:endParaRPr lang="en-US" dirty="0"/>
          </a:p>
        </p:txBody>
      </p:sp>
      <p:sp>
        <p:nvSpPr>
          <p:cNvPr id="5" name="Slide Number Placeholder 4"/>
          <p:cNvSpPr>
            <a:spLocks noGrp="1"/>
          </p:cNvSpPr>
          <p:nvPr>
            <p:ph type="sldNum" sz="quarter" idx="12"/>
          </p:nvPr>
        </p:nvSpPr>
        <p:spPr/>
        <p:txBody>
          <a:bodyPr/>
          <a:lstStyle/>
          <a:p>
            <a:fld id="{49F1F890-E502-CB4E-92BB-04BFC654E9EC}" type="slidenum">
              <a:rPr lang="en-US" smtClean="0"/>
              <a:pPr/>
              <a:t>5</a:t>
            </a:fld>
            <a:endParaRPr lang="en-US" dirty="0"/>
          </a:p>
        </p:txBody>
      </p:sp>
      <p:sp>
        <p:nvSpPr>
          <p:cNvPr id="8" name="Content Placeholder 7"/>
          <p:cNvSpPr>
            <a:spLocks noGrp="1"/>
          </p:cNvSpPr>
          <p:nvPr>
            <p:ph sz="quarter" idx="13"/>
          </p:nvPr>
        </p:nvSpPr>
        <p:spPr/>
        <p:txBody>
          <a:bodyPr/>
          <a:lstStyle/>
          <a:p>
            <a:pPr marL="0" indent="0">
              <a:buNone/>
            </a:pPr>
            <a:r>
              <a:rPr lang="en-US" i="1" dirty="0"/>
              <a:t>Adaptive Approaches</a:t>
            </a:r>
          </a:p>
          <a:p>
            <a:r>
              <a:rPr lang="en-US" dirty="0"/>
              <a:t>Rapid proto-typing</a:t>
            </a:r>
          </a:p>
          <a:p>
            <a:r>
              <a:rPr lang="en-US" dirty="0"/>
              <a:t>Network design</a:t>
            </a:r>
          </a:p>
          <a:p>
            <a:r>
              <a:rPr lang="en-US" dirty="0"/>
              <a:t>Incubators</a:t>
            </a:r>
          </a:p>
          <a:p>
            <a:r>
              <a:rPr lang="en-US" dirty="0" err="1"/>
              <a:t>Skunkworks</a:t>
            </a:r>
            <a:endParaRPr lang="en-US" dirty="0"/>
          </a:p>
          <a:p>
            <a:r>
              <a:rPr lang="en-US" dirty="0"/>
              <a:t>Decision Accelerator</a:t>
            </a:r>
          </a:p>
          <a:p>
            <a:r>
              <a:rPr lang="en-US" dirty="0"/>
              <a:t>Design thinking</a:t>
            </a:r>
          </a:p>
        </p:txBody>
      </p:sp>
      <p:grpSp>
        <p:nvGrpSpPr>
          <p:cNvPr id="10" name="Group 9"/>
          <p:cNvGrpSpPr/>
          <p:nvPr/>
        </p:nvGrpSpPr>
        <p:grpSpPr>
          <a:xfrm>
            <a:off x="7543800" y="6248400"/>
            <a:ext cx="1257300" cy="388937"/>
            <a:chOff x="7686675" y="6392863"/>
            <a:chExt cx="1257300" cy="388937"/>
          </a:xfrm>
        </p:grpSpPr>
        <p:pic>
          <p:nvPicPr>
            <p:cNvPr id="11" name="Picture 16" descr="C:\Solutions\Artwork\Chglogo.tif"/>
            <p:cNvPicPr>
              <a:picLocks noChangeAspect="1" noChangeArrowheads="1"/>
            </p:cNvPicPr>
            <p:nvPr/>
          </p:nvPicPr>
          <p:blipFill>
            <a:blip r:embed="rId2"/>
            <a:srcRect/>
            <a:stretch>
              <a:fillRect/>
            </a:stretch>
          </p:blipFill>
          <p:spPr bwMode="auto">
            <a:xfrm>
              <a:off x="7686675" y="6392863"/>
              <a:ext cx="327025" cy="388937"/>
            </a:xfrm>
            <a:prstGeom prst="rect">
              <a:avLst/>
            </a:prstGeom>
            <a:noFill/>
          </p:spPr>
        </p:pic>
        <p:pic>
          <p:nvPicPr>
            <p:cNvPr id="12" name="Picture 17" descr="C:\Solutions\Artwork\Solured.jpg"/>
            <p:cNvPicPr>
              <a:picLocks noChangeAspect="1" noChangeArrowheads="1"/>
            </p:cNvPicPr>
            <p:nvPr/>
          </p:nvPicPr>
          <p:blipFill>
            <a:blip r:embed="rId3"/>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90600"/>
          </a:xfrm>
        </p:spPr>
        <p:txBody>
          <a:bodyPr/>
          <a:lstStyle/>
          <a:p>
            <a:r>
              <a:rPr lang="en-US" sz="3200" dirty="0">
                <a:solidFill>
                  <a:srgbClr val="C00000"/>
                </a:solidFill>
              </a:rPr>
              <a:t>The Ambidextrous Solution</a:t>
            </a:r>
          </a:p>
        </p:txBody>
      </p:sp>
      <p:sp>
        <p:nvSpPr>
          <p:cNvPr id="10" name="Content Placeholder 9"/>
          <p:cNvSpPr>
            <a:spLocks noGrp="1"/>
          </p:cNvSpPr>
          <p:nvPr>
            <p:ph idx="1"/>
          </p:nvPr>
        </p:nvSpPr>
        <p:spPr>
          <a:xfrm>
            <a:off x="457200" y="1422400"/>
            <a:ext cx="8229600" cy="4525963"/>
          </a:xfrm>
        </p:spPr>
        <p:txBody>
          <a:bodyPr>
            <a:normAutofit/>
          </a:bodyPr>
          <a:lstStyle/>
          <a:p>
            <a:pPr>
              <a:spcBef>
                <a:spcPct val="0"/>
              </a:spcBef>
            </a:pPr>
            <a:r>
              <a:rPr lang="en-US" dirty="0"/>
              <a:t>Create two organizational architectures inside the same firm</a:t>
            </a:r>
          </a:p>
          <a:p>
            <a:pPr>
              <a:spcBef>
                <a:spcPct val="0"/>
              </a:spcBef>
            </a:pPr>
            <a:endParaRPr lang="en-US" dirty="0"/>
          </a:p>
          <a:p>
            <a:pPr>
              <a:spcBef>
                <a:spcPct val="0"/>
              </a:spcBef>
            </a:pPr>
            <a:r>
              <a:rPr lang="en-US" dirty="0"/>
              <a:t>Ensure that they have different:</a:t>
            </a:r>
          </a:p>
          <a:p>
            <a:pPr lvl="1">
              <a:spcBef>
                <a:spcPct val="0"/>
              </a:spcBef>
            </a:pPr>
            <a:r>
              <a:rPr lang="en-US" dirty="0"/>
              <a:t>Budgets &amp; resources</a:t>
            </a:r>
          </a:p>
          <a:p>
            <a:pPr lvl="1">
              <a:spcBef>
                <a:spcPct val="0"/>
              </a:spcBef>
            </a:pPr>
            <a:r>
              <a:rPr lang="en-US" dirty="0"/>
              <a:t>Incentive systems</a:t>
            </a:r>
          </a:p>
          <a:p>
            <a:pPr lvl="1">
              <a:spcBef>
                <a:spcPct val="0"/>
              </a:spcBef>
            </a:pPr>
            <a:r>
              <a:rPr lang="en-US" dirty="0"/>
              <a:t>Reporting relationships</a:t>
            </a:r>
          </a:p>
          <a:p>
            <a:pPr lvl="1">
              <a:spcBef>
                <a:spcPct val="0"/>
              </a:spcBef>
            </a:pPr>
            <a:r>
              <a:rPr lang="en-US" dirty="0"/>
              <a:t>Cultures</a:t>
            </a:r>
          </a:p>
          <a:p>
            <a:pPr>
              <a:spcBef>
                <a:spcPct val="0"/>
              </a:spcBef>
            </a:pPr>
            <a:endParaRPr lang="en-US" dirty="0"/>
          </a:p>
          <a:p>
            <a:pPr>
              <a:spcBef>
                <a:spcPct val="0"/>
              </a:spcBef>
            </a:pPr>
            <a:r>
              <a:rPr lang="en-US" dirty="0"/>
              <a:t>Let one handle the "mature" business, the other the "new"</a:t>
            </a:r>
          </a:p>
          <a:p>
            <a:pPr>
              <a:spcBef>
                <a:spcPct val="0"/>
              </a:spcBef>
              <a:buFontTx/>
              <a:buChar char="•"/>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49F1F890-E502-CB4E-92BB-04BFC654E9EC}" type="slidenum">
              <a:rPr lang="en-US" smtClean="0"/>
              <a:pPr/>
              <a:t>6</a:t>
            </a:fld>
            <a:endParaRPr lang="en-US" dirty="0"/>
          </a:p>
        </p:txBody>
      </p:sp>
      <p:grpSp>
        <p:nvGrpSpPr>
          <p:cNvPr id="6" name="Group 5"/>
          <p:cNvGrpSpPr/>
          <p:nvPr/>
        </p:nvGrpSpPr>
        <p:grpSpPr>
          <a:xfrm>
            <a:off x="7543800" y="6248400"/>
            <a:ext cx="1257300" cy="388937"/>
            <a:chOff x="7686675" y="6392863"/>
            <a:chExt cx="1257300" cy="388937"/>
          </a:xfrm>
        </p:grpSpPr>
        <p:pic>
          <p:nvPicPr>
            <p:cNvPr id="8" name="Picture 16" descr="C:\Solutions\Artwork\Chglogo.tif"/>
            <p:cNvPicPr>
              <a:picLocks noChangeAspect="1" noChangeArrowheads="1"/>
            </p:cNvPicPr>
            <p:nvPr/>
          </p:nvPicPr>
          <p:blipFill>
            <a:blip r:embed="rId2"/>
            <a:srcRect/>
            <a:stretch>
              <a:fillRect/>
            </a:stretch>
          </p:blipFill>
          <p:spPr bwMode="auto">
            <a:xfrm>
              <a:off x="7686675" y="6392863"/>
              <a:ext cx="327025" cy="388937"/>
            </a:xfrm>
            <a:prstGeom prst="rect">
              <a:avLst/>
            </a:prstGeom>
            <a:noFill/>
          </p:spPr>
        </p:pic>
        <p:pic>
          <p:nvPicPr>
            <p:cNvPr id="9" name="Picture 17" descr="C:\Solutions\Artwork\Solured.jpg"/>
            <p:cNvPicPr>
              <a:picLocks noChangeAspect="1" noChangeArrowheads="1"/>
            </p:cNvPicPr>
            <p:nvPr/>
          </p:nvPicPr>
          <p:blipFill>
            <a:blip r:embed="rId3"/>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838200" y="152400"/>
            <a:ext cx="7793037" cy="1143000"/>
          </a:xfrm>
        </p:spPr>
        <p:txBody>
          <a:bodyPr/>
          <a:lstStyle/>
          <a:p>
            <a:pPr>
              <a:lnSpc>
                <a:spcPct val="90000"/>
              </a:lnSpc>
            </a:pPr>
            <a:r>
              <a:rPr lang="en-US" sz="3200" dirty="0">
                <a:solidFill>
                  <a:srgbClr val="C00000"/>
                </a:solidFill>
              </a:rPr>
              <a:t>Agile Organization Design Process Model</a:t>
            </a:r>
            <a:br>
              <a:rPr lang="en-US" sz="3200" dirty="0">
                <a:solidFill>
                  <a:srgbClr val="C00000"/>
                </a:solidFill>
              </a:rPr>
            </a:br>
            <a:endParaRPr lang="en-US" sz="2400" dirty="0">
              <a:solidFill>
                <a:srgbClr val="C00000"/>
              </a:solidFill>
            </a:endParaRPr>
          </a:p>
        </p:txBody>
      </p:sp>
      <p:sp>
        <p:nvSpPr>
          <p:cNvPr id="50179" name="Slide Number Placeholder 3"/>
          <p:cNvSpPr>
            <a:spLocks noGrp="1"/>
          </p:cNvSpPr>
          <p:nvPr>
            <p:ph type="sldNum" sz="quarter" idx="12"/>
          </p:nvPr>
        </p:nvSpPr>
        <p:spPr>
          <a:noFill/>
        </p:spPr>
        <p:txBody>
          <a:bodyPr/>
          <a:lstStyle/>
          <a:p>
            <a:fld id="{95E41CC8-10FF-5E41-8D13-73962EC094B8}" type="slidenum">
              <a:rPr lang="en-US" smtClean="0"/>
              <a:pPr/>
              <a:t>7</a:t>
            </a:fld>
            <a:endParaRPr lang="en-US" dirty="0"/>
          </a:p>
        </p:txBody>
      </p:sp>
      <p:sp>
        <p:nvSpPr>
          <p:cNvPr id="50182" name="Rectangle 23"/>
          <p:cNvSpPr>
            <a:spLocks noChangeArrowheads="1"/>
          </p:cNvSpPr>
          <p:nvPr/>
        </p:nvSpPr>
        <p:spPr bwMode="auto">
          <a:xfrm>
            <a:off x="685800" y="0"/>
            <a:ext cx="7772400" cy="1143000"/>
          </a:xfrm>
          <a:prstGeom prst="rect">
            <a:avLst/>
          </a:prstGeom>
          <a:noFill/>
          <a:ln w="9525">
            <a:noFill/>
            <a:miter lim="800000"/>
            <a:headEnd/>
            <a:tailEnd/>
          </a:ln>
        </p:spPr>
        <p:txBody>
          <a:bodyPr lIns="92075" tIns="46038" rIns="92075" bIns="46038" anchor="b">
            <a:prstTxWarp prst="textNoShape">
              <a:avLst/>
            </a:prstTxWarp>
          </a:bodyPr>
          <a:lstStyle/>
          <a:p>
            <a:endParaRPr lang="en-US" sz="3600" b="0" i="1">
              <a:solidFill>
                <a:schemeClr val="tx2"/>
              </a:solidFill>
              <a:latin typeface="Times New Roman" charset="0"/>
            </a:endParaRPr>
          </a:p>
        </p:txBody>
      </p:sp>
      <p:pic>
        <p:nvPicPr>
          <p:cNvPr id="50183" name="Picture 89" descr="7 Step Circle - Joyce"/>
          <p:cNvPicPr>
            <a:picLocks noChangeAspect="1" noChangeArrowheads="1"/>
          </p:cNvPicPr>
          <p:nvPr/>
        </p:nvPicPr>
        <p:blipFill>
          <a:blip r:embed="rId3"/>
          <a:srcRect/>
          <a:stretch>
            <a:fillRect/>
          </a:stretch>
        </p:blipFill>
        <p:spPr bwMode="auto">
          <a:xfrm>
            <a:off x="1981200" y="1447800"/>
            <a:ext cx="4683125" cy="4425950"/>
          </a:xfrm>
          <a:prstGeom prst="rect">
            <a:avLst/>
          </a:prstGeom>
          <a:noFill/>
          <a:ln w="9525">
            <a:noFill/>
            <a:miter lim="800000"/>
            <a:headEnd/>
            <a:tailEnd/>
          </a:ln>
        </p:spPr>
      </p:pic>
      <p:sp>
        <p:nvSpPr>
          <p:cNvPr id="50184" name="Text Box 90"/>
          <p:cNvSpPr txBox="1">
            <a:spLocks noChangeArrowheads="1"/>
          </p:cNvSpPr>
          <p:nvPr/>
        </p:nvSpPr>
        <p:spPr bwMode="auto">
          <a:xfrm>
            <a:off x="5562600" y="1463675"/>
            <a:ext cx="3276600" cy="830997"/>
          </a:xfrm>
          <a:prstGeom prst="rect">
            <a:avLst/>
          </a:prstGeom>
          <a:noFill/>
          <a:ln w="12700">
            <a:noFill/>
            <a:miter lim="800000"/>
            <a:headEnd type="none" w="sm" len="sm"/>
            <a:tailEnd type="none" w="sm" len="sm"/>
          </a:ln>
        </p:spPr>
        <p:txBody>
          <a:bodyPr>
            <a:prstTxWarp prst="textNoShape">
              <a:avLst/>
            </a:prstTxWarp>
            <a:spAutoFit/>
          </a:bodyPr>
          <a:lstStyle/>
          <a:p>
            <a:r>
              <a:rPr lang="en-US" b="0" dirty="0">
                <a:latin typeface="+mn-lt"/>
              </a:rPr>
              <a:t>Understand</a:t>
            </a:r>
          </a:p>
          <a:p>
            <a:r>
              <a:rPr lang="en-US" b="0" dirty="0">
                <a:latin typeface="+mn-lt"/>
              </a:rPr>
              <a:t>      Business Context</a:t>
            </a:r>
          </a:p>
        </p:txBody>
      </p:sp>
      <p:sp>
        <p:nvSpPr>
          <p:cNvPr id="50185" name="Text Box 91"/>
          <p:cNvSpPr txBox="1">
            <a:spLocks noChangeArrowheads="1"/>
          </p:cNvSpPr>
          <p:nvPr/>
        </p:nvSpPr>
        <p:spPr bwMode="auto">
          <a:xfrm>
            <a:off x="6400800" y="2971800"/>
            <a:ext cx="1676400" cy="1200328"/>
          </a:xfrm>
          <a:prstGeom prst="rect">
            <a:avLst/>
          </a:prstGeom>
          <a:noFill/>
          <a:ln w="12700">
            <a:noFill/>
            <a:miter lim="800000"/>
            <a:headEnd type="none" w="sm" len="sm"/>
            <a:tailEnd type="none" w="sm" len="sm"/>
          </a:ln>
        </p:spPr>
        <p:txBody>
          <a:bodyPr>
            <a:prstTxWarp prst="textNoShape">
              <a:avLst/>
            </a:prstTxWarp>
            <a:spAutoFit/>
          </a:bodyPr>
          <a:lstStyle/>
          <a:p>
            <a:pPr algn="ctr"/>
            <a:r>
              <a:rPr lang="en-US" b="0" dirty="0">
                <a:latin typeface="+mn-lt"/>
              </a:rPr>
              <a:t>Develop</a:t>
            </a:r>
          </a:p>
          <a:p>
            <a:pPr algn="ctr"/>
            <a:r>
              <a:rPr lang="en-US" b="0" dirty="0">
                <a:latin typeface="+mn-lt"/>
              </a:rPr>
              <a:t>Design</a:t>
            </a:r>
          </a:p>
          <a:p>
            <a:pPr algn="ctr"/>
            <a:r>
              <a:rPr lang="en-US" b="0" dirty="0">
                <a:latin typeface="+mn-lt"/>
              </a:rPr>
              <a:t>Concept</a:t>
            </a:r>
          </a:p>
        </p:txBody>
      </p:sp>
      <p:sp>
        <p:nvSpPr>
          <p:cNvPr id="50186" name="Text Box 92"/>
          <p:cNvSpPr txBox="1">
            <a:spLocks noChangeArrowheads="1"/>
          </p:cNvSpPr>
          <p:nvPr/>
        </p:nvSpPr>
        <p:spPr bwMode="auto">
          <a:xfrm>
            <a:off x="2286000" y="1295400"/>
            <a:ext cx="1254670" cy="461665"/>
          </a:xfrm>
          <a:prstGeom prst="rect">
            <a:avLst/>
          </a:prstGeom>
          <a:noFill/>
          <a:ln w="12700">
            <a:noFill/>
            <a:miter lim="800000"/>
            <a:headEnd type="none" w="sm" len="sm"/>
            <a:tailEnd type="none" w="sm" len="sm"/>
          </a:ln>
        </p:spPr>
        <p:txBody>
          <a:bodyPr wrap="none">
            <a:prstTxWarp prst="textNoShape">
              <a:avLst/>
            </a:prstTxWarp>
            <a:spAutoFit/>
          </a:bodyPr>
          <a:lstStyle/>
          <a:p>
            <a:r>
              <a:rPr lang="en-US" b="0" dirty="0">
                <a:latin typeface="+mn-lt"/>
              </a:rPr>
              <a:t>Contract</a:t>
            </a:r>
          </a:p>
        </p:txBody>
      </p:sp>
      <p:sp>
        <p:nvSpPr>
          <p:cNvPr id="50187" name="Text Box 93"/>
          <p:cNvSpPr txBox="1">
            <a:spLocks noChangeArrowheads="1"/>
          </p:cNvSpPr>
          <p:nvPr/>
        </p:nvSpPr>
        <p:spPr bwMode="auto">
          <a:xfrm>
            <a:off x="5257800" y="5200472"/>
            <a:ext cx="2057400" cy="1200328"/>
          </a:xfrm>
          <a:prstGeom prst="rect">
            <a:avLst/>
          </a:prstGeom>
          <a:noFill/>
          <a:ln w="12700">
            <a:noFill/>
            <a:miter lim="800000"/>
            <a:headEnd type="none" w="sm" len="sm"/>
            <a:tailEnd type="none" w="sm" len="sm"/>
          </a:ln>
        </p:spPr>
        <p:txBody>
          <a:bodyPr>
            <a:prstTxWarp prst="textNoShape">
              <a:avLst/>
            </a:prstTxWarp>
            <a:spAutoFit/>
          </a:bodyPr>
          <a:lstStyle/>
          <a:p>
            <a:pPr algn="ctr"/>
            <a:r>
              <a:rPr lang="en-US" b="0" dirty="0">
                <a:latin typeface="+mn-lt"/>
              </a:rPr>
              <a:t>Develop</a:t>
            </a:r>
          </a:p>
          <a:p>
            <a:pPr algn="ctr"/>
            <a:r>
              <a:rPr lang="en-US" b="0" dirty="0">
                <a:latin typeface="+mn-lt"/>
              </a:rPr>
              <a:t>Detailed</a:t>
            </a:r>
          </a:p>
          <a:p>
            <a:pPr algn="ctr"/>
            <a:r>
              <a:rPr lang="en-US" b="0" dirty="0">
                <a:latin typeface="+mn-lt"/>
              </a:rPr>
              <a:t>Design</a:t>
            </a:r>
          </a:p>
        </p:txBody>
      </p:sp>
      <p:sp>
        <p:nvSpPr>
          <p:cNvPr id="50188" name="Text Box 94"/>
          <p:cNvSpPr txBox="1">
            <a:spLocks noChangeArrowheads="1"/>
          </p:cNvSpPr>
          <p:nvPr/>
        </p:nvSpPr>
        <p:spPr bwMode="auto">
          <a:xfrm>
            <a:off x="2819400" y="5638800"/>
            <a:ext cx="2895600" cy="830997"/>
          </a:xfrm>
          <a:prstGeom prst="rect">
            <a:avLst/>
          </a:prstGeom>
          <a:noFill/>
          <a:ln w="12700">
            <a:noFill/>
            <a:miter lim="800000"/>
            <a:headEnd type="none" w="sm" len="sm"/>
            <a:tailEnd type="none" w="sm" len="sm"/>
          </a:ln>
        </p:spPr>
        <p:txBody>
          <a:bodyPr>
            <a:prstTxWarp prst="textNoShape">
              <a:avLst/>
            </a:prstTxWarp>
            <a:spAutoFit/>
          </a:bodyPr>
          <a:lstStyle/>
          <a:p>
            <a:r>
              <a:rPr lang="en-US" b="0" dirty="0">
                <a:latin typeface="+mn-lt"/>
              </a:rPr>
              <a:t>    Align </a:t>
            </a:r>
          </a:p>
          <a:p>
            <a:r>
              <a:rPr lang="en-US" b="0" dirty="0">
                <a:latin typeface="+mn-lt"/>
              </a:rPr>
              <a:t>Design Elements</a:t>
            </a:r>
          </a:p>
        </p:txBody>
      </p:sp>
      <p:sp>
        <p:nvSpPr>
          <p:cNvPr id="50189" name="Text Box 95"/>
          <p:cNvSpPr txBox="1">
            <a:spLocks noChangeArrowheads="1"/>
          </p:cNvSpPr>
          <p:nvPr/>
        </p:nvSpPr>
        <p:spPr bwMode="auto">
          <a:xfrm>
            <a:off x="762000" y="4572000"/>
            <a:ext cx="1676400" cy="457200"/>
          </a:xfrm>
          <a:prstGeom prst="rect">
            <a:avLst/>
          </a:prstGeom>
          <a:noFill/>
          <a:ln w="12700">
            <a:noFill/>
            <a:miter lim="800000"/>
            <a:headEnd type="none" w="sm" len="sm"/>
            <a:tailEnd type="none" w="sm" len="sm"/>
          </a:ln>
        </p:spPr>
        <p:txBody>
          <a:bodyPr>
            <a:prstTxWarp prst="textNoShape">
              <a:avLst/>
            </a:prstTxWarp>
            <a:spAutoFit/>
          </a:bodyPr>
          <a:lstStyle/>
          <a:p>
            <a:r>
              <a:rPr lang="en-US" b="0" dirty="0">
                <a:latin typeface="+mn-lt"/>
              </a:rPr>
              <a:t>Implement</a:t>
            </a:r>
          </a:p>
        </p:txBody>
      </p:sp>
      <p:sp>
        <p:nvSpPr>
          <p:cNvPr id="50190" name="Text Box 96"/>
          <p:cNvSpPr txBox="1">
            <a:spLocks noChangeArrowheads="1"/>
          </p:cNvSpPr>
          <p:nvPr/>
        </p:nvSpPr>
        <p:spPr bwMode="auto">
          <a:xfrm>
            <a:off x="1219200" y="2514600"/>
            <a:ext cx="1219200" cy="457200"/>
          </a:xfrm>
          <a:prstGeom prst="rect">
            <a:avLst/>
          </a:prstGeom>
          <a:noFill/>
          <a:ln w="12700">
            <a:noFill/>
            <a:miter lim="800000"/>
            <a:headEnd type="none" w="sm" len="sm"/>
            <a:tailEnd type="none" w="sm" len="sm"/>
          </a:ln>
        </p:spPr>
        <p:txBody>
          <a:bodyPr>
            <a:prstTxWarp prst="textNoShape">
              <a:avLst/>
            </a:prstTxWarp>
            <a:spAutoFit/>
          </a:bodyPr>
          <a:lstStyle/>
          <a:p>
            <a:r>
              <a:rPr lang="en-US" b="0" dirty="0">
                <a:latin typeface="+mn-lt"/>
              </a:rPr>
              <a:t>Iterate</a:t>
            </a:r>
          </a:p>
        </p:txBody>
      </p:sp>
      <p:grpSp>
        <p:nvGrpSpPr>
          <p:cNvPr id="13" name="Group 12"/>
          <p:cNvGrpSpPr/>
          <p:nvPr/>
        </p:nvGrpSpPr>
        <p:grpSpPr>
          <a:xfrm>
            <a:off x="7543800" y="6248400"/>
            <a:ext cx="1257300" cy="388937"/>
            <a:chOff x="7686675" y="6392863"/>
            <a:chExt cx="1257300" cy="388937"/>
          </a:xfrm>
        </p:grpSpPr>
        <p:pic>
          <p:nvPicPr>
            <p:cNvPr id="14" name="Picture 16" descr="C:\Solutions\Artwork\Chglogo.tif"/>
            <p:cNvPicPr>
              <a:picLocks noChangeAspect="1" noChangeArrowheads="1"/>
            </p:cNvPicPr>
            <p:nvPr/>
          </p:nvPicPr>
          <p:blipFill>
            <a:blip r:embed="rId4"/>
            <a:srcRect/>
            <a:stretch>
              <a:fillRect/>
            </a:stretch>
          </p:blipFill>
          <p:spPr bwMode="auto">
            <a:xfrm>
              <a:off x="7686675" y="6392863"/>
              <a:ext cx="327025" cy="388937"/>
            </a:xfrm>
            <a:prstGeom prst="rect">
              <a:avLst/>
            </a:prstGeom>
            <a:noFill/>
          </p:spPr>
        </p:pic>
        <p:pic>
          <p:nvPicPr>
            <p:cNvPr id="15" name="Picture 17" descr="C:\Solutions\Artwork\Solured.jpg"/>
            <p:cNvPicPr>
              <a:picLocks noChangeAspect="1" noChangeArrowheads="1"/>
            </p:cNvPicPr>
            <p:nvPr/>
          </p:nvPicPr>
          <p:blipFill>
            <a:blip r:embed="rId5"/>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6"/>
          <p:cNvSpPr>
            <a:spLocks noGrp="1" noChangeArrowheads="1"/>
          </p:cNvSpPr>
          <p:nvPr>
            <p:ph type="ctrTitle"/>
          </p:nvPr>
        </p:nvSpPr>
        <p:spPr>
          <a:xfrm>
            <a:off x="152400" y="914400"/>
            <a:ext cx="8991600" cy="1752600"/>
          </a:xfrm>
        </p:spPr>
        <p:txBody>
          <a:bodyPr>
            <a:noAutofit/>
          </a:bodyPr>
          <a:lstStyle/>
          <a:p>
            <a:br>
              <a:rPr lang="en-US" sz="4444" b="1" i="1" dirty="0"/>
            </a:br>
            <a:r>
              <a:rPr lang="en-US" sz="3600" b="1" i="1" dirty="0"/>
              <a:t>Designing for Agility™</a:t>
            </a:r>
            <a:br>
              <a:rPr lang="en-US" sz="3600" b="1" i="1" dirty="0"/>
            </a:br>
            <a:r>
              <a:rPr lang="en-US" sz="3200" b="1" dirty="0">
                <a:solidFill>
                  <a:srgbClr val="C00000"/>
                </a:solidFill>
              </a:rPr>
              <a:t>Step 2: Understand the Business Context</a:t>
            </a:r>
            <a:br>
              <a:rPr lang="en-US" b="1" dirty="0"/>
            </a:br>
            <a:endParaRPr lang="en-US" dirty="0"/>
          </a:p>
        </p:txBody>
      </p:sp>
      <p:grpSp>
        <p:nvGrpSpPr>
          <p:cNvPr id="2" name="Group 1"/>
          <p:cNvGrpSpPr/>
          <p:nvPr/>
        </p:nvGrpSpPr>
        <p:grpSpPr>
          <a:xfrm>
            <a:off x="1905000" y="2249269"/>
            <a:ext cx="6934200" cy="3160931"/>
            <a:chOff x="2209800" y="2438400"/>
            <a:chExt cx="6934200" cy="3160931"/>
          </a:xfrm>
        </p:grpSpPr>
        <p:pic>
          <p:nvPicPr>
            <p:cNvPr id="17413" name="Picture 18" descr="7 Step Circle - Joyce"/>
            <p:cNvPicPr>
              <a:picLocks noChangeAspect="1" noChangeArrowheads="1"/>
            </p:cNvPicPr>
            <p:nvPr/>
          </p:nvPicPr>
          <p:blipFill>
            <a:blip r:embed="rId3"/>
            <a:srcRect/>
            <a:stretch>
              <a:fillRect/>
            </a:stretch>
          </p:blipFill>
          <p:spPr bwMode="auto">
            <a:xfrm>
              <a:off x="3276600" y="2590800"/>
              <a:ext cx="2590800" cy="2447925"/>
            </a:xfrm>
            <a:prstGeom prst="rect">
              <a:avLst/>
            </a:prstGeom>
            <a:ln w="9525">
              <a:noFill/>
              <a:miter lim="800000"/>
              <a:headEnd/>
              <a:tailEnd/>
            </a:ln>
          </p:spPr>
        </p:pic>
        <p:sp>
          <p:nvSpPr>
            <p:cNvPr id="17414" name="Text Box 19"/>
            <p:cNvSpPr txBox="1">
              <a:spLocks noChangeArrowheads="1"/>
            </p:cNvSpPr>
            <p:nvPr/>
          </p:nvSpPr>
          <p:spPr bwMode="auto">
            <a:xfrm>
              <a:off x="5791200" y="3505200"/>
              <a:ext cx="1676400" cy="646331"/>
            </a:xfrm>
            <a:prstGeom prst="rect">
              <a:avLst/>
            </a:prstGeom>
            <a:noFill/>
            <a:ln w="12700">
              <a:noFill/>
              <a:miter lim="800000"/>
              <a:headEnd type="none" w="sm" len="sm"/>
              <a:tailEnd type="none" w="sm" len="sm"/>
            </a:ln>
          </p:spPr>
          <p:txBody>
            <a:bodyPr>
              <a:spAutoFit/>
            </a:bodyPr>
            <a:lstStyle/>
            <a:p>
              <a:pPr algn="ctr"/>
              <a:r>
                <a:rPr lang="en-US" sz="1800" b="1" dirty="0">
                  <a:latin typeface="+mn-lt"/>
                </a:rPr>
                <a:t>Develop</a:t>
              </a:r>
            </a:p>
            <a:p>
              <a:pPr algn="ctr"/>
              <a:r>
                <a:rPr lang="en-US" sz="1800" b="1" dirty="0">
                  <a:latin typeface="+mn-lt"/>
                </a:rPr>
                <a:t>Design Concept</a:t>
              </a:r>
            </a:p>
          </p:txBody>
        </p:sp>
        <p:sp>
          <p:nvSpPr>
            <p:cNvPr id="17415" name="Text Box 20"/>
            <p:cNvSpPr txBox="1">
              <a:spLocks noChangeArrowheads="1"/>
            </p:cNvSpPr>
            <p:nvPr/>
          </p:nvSpPr>
          <p:spPr bwMode="auto">
            <a:xfrm>
              <a:off x="2895600" y="2438400"/>
              <a:ext cx="1332645" cy="369332"/>
            </a:xfrm>
            <a:prstGeom prst="rect">
              <a:avLst/>
            </a:prstGeom>
            <a:noFill/>
            <a:ln w="12700">
              <a:noFill/>
              <a:miter lim="800000"/>
              <a:headEnd type="none" w="sm" len="sm"/>
              <a:tailEnd type="none" w="sm" len="sm"/>
            </a:ln>
          </p:spPr>
          <p:txBody>
            <a:bodyPr wrap="square">
              <a:spAutoFit/>
            </a:bodyPr>
            <a:lstStyle/>
            <a:p>
              <a:r>
                <a:rPr lang="en-US" sz="1800" b="1" dirty="0">
                  <a:latin typeface="+mn-lt"/>
                </a:rPr>
                <a:t>Contract</a:t>
              </a:r>
            </a:p>
          </p:txBody>
        </p:sp>
        <p:sp>
          <p:nvSpPr>
            <p:cNvPr id="17416" name="Text Box 21"/>
            <p:cNvSpPr txBox="1">
              <a:spLocks noChangeArrowheads="1"/>
            </p:cNvSpPr>
            <p:nvPr/>
          </p:nvSpPr>
          <p:spPr bwMode="auto">
            <a:xfrm>
              <a:off x="4876800" y="4648200"/>
              <a:ext cx="2057400" cy="646331"/>
            </a:xfrm>
            <a:prstGeom prst="rect">
              <a:avLst/>
            </a:prstGeom>
            <a:noFill/>
            <a:ln w="12700">
              <a:noFill/>
              <a:miter lim="800000"/>
              <a:headEnd type="none" w="sm" len="sm"/>
              <a:tailEnd type="none" w="sm" len="sm"/>
            </a:ln>
          </p:spPr>
          <p:txBody>
            <a:bodyPr>
              <a:spAutoFit/>
            </a:bodyPr>
            <a:lstStyle/>
            <a:p>
              <a:pPr algn="ctr"/>
              <a:r>
                <a:rPr lang="en-US" sz="1800" b="1" dirty="0">
                  <a:latin typeface="+mn-lt"/>
                </a:rPr>
                <a:t>Develop</a:t>
              </a:r>
            </a:p>
            <a:p>
              <a:pPr algn="ctr"/>
              <a:r>
                <a:rPr lang="en-US" sz="1800" b="1" dirty="0">
                  <a:latin typeface="+mn-lt"/>
                </a:rPr>
                <a:t>Detailed Design</a:t>
              </a:r>
            </a:p>
          </p:txBody>
        </p:sp>
        <p:sp>
          <p:nvSpPr>
            <p:cNvPr id="17417" name="Text Box 22"/>
            <p:cNvSpPr txBox="1">
              <a:spLocks noChangeArrowheads="1"/>
            </p:cNvSpPr>
            <p:nvPr/>
          </p:nvSpPr>
          <p:spPr bwMode="auto">
            <a:xfrm>
              <a:off x="3276600" y="4953000"/>
              <a:ext cx="2895600" cy="646331"/>
            </a:xfrm>
            <a:prstGeom prst="rect">
              <a:avLst/>
            </a:prstGeom>
            <a:noFill/>
            <a:ln w="12700">
              <a:noFill/>
              <a:miter lim="800000"/>
              <a:headEnd type="none" w="sm" len="sm"/>
              <a:tailEnd type="none" w="sm" len="sm"/>
            </a:ln>
          </p:spPr>
          <p:txBody>
            <a:bodyPr>
              <a:spAutoFit/>
            </a:bodyPr>
            <a:lstStyle/>
            <a:p>
              <a:r>
                <a:rPr lang="en-US" sz="1800" b="1" dirty="0">
                  <a:latin typeface="+mn-lt"/>
                </a:rPr>
                <a:t>    Align </a:t>
              </a:r>
            </a:p>
            <a:p>
              <a:r>
                <a:rPr lang="en-US" sz="1800" b="1" dirty="0">
                  <a:latin typeface="+mn-lt"/>
                </a:rPr>
                <a:t>Design Elements</a:t>
              </a:r>
            </a:p>
          </p:txBody>
        </p:sp>
        <p:sp>
          <p:nvSpPr>
            <p:cNvPr id="17418" name="Text Box 23"/>
            <p:cNvSpPr txBox="1">
              <a:spLocks noChangeArrowheads="1"/>
            </p:cNvSpPr>
            <p:nvPr/>
          </p:nvSpPr>
          <p:spPr bwMode="auto">
            <a:xfrm>
              <a:off x="2209800" y="4191000"/>
              <a:ext cx="1676400" cy="369332"/>
            </a:xfrm>
            <a:prstGeom prst="rect">
              <a:avLst/>
            </a:prstGeom>
            <a:noFill/>
            <a:ln w="12700">
              <a:noFill/>
              <a:miter lim="800000"/>
              <a:headEnd type="none" w="sm" len="sm"/>
              <a:tailEnd type="none" w="sm" len="sm"/>
            </a:ln>
          </p:spPr>
          <p:txBody>
            <a:bodyPr>
              <a:spAutoFit/>
            </a:bodyPr>
            <a:lstStyle/>
            <a:p>
              <a:r>
                <a:rPr lang="en-US" sz="1800" b="1" dirty="0">
                  <a:solidFill>
                    <a:srgbClr val="000000"/>
                  </a:solidFill>
                  <a:latin typeface="+mn-lt"/>
                </a:rPr>
                <a:t>Implement</a:t>
              </a:r>
            </a:p>
          </p:txBody>
        </p:sp>
        <p:sp>
          <p:nvSpPr>
            <p:cNvPr id="17419" name="Text Box 24"/>
            <p:cNvSpPr txBox="1">
              <a:spLocks noChangeArrowheads="1"/>
            </p:cNvSpPr>
            <p:nvPr/>
          </p:nvSpPr>
          <p:spPr bwMode="auto">
            <a:xfrm>
              <a:off x="2590800" y="3352800"/>
              <a:ext cx="1219200" cy="369332"/>
            </a:xfrm>
            <a:prstGeom prst="rect">
              <a:avLst/>
            </a:prstGeom>
            <a:noFill/>
            <a:ln w="12700">
              <a:noFill/>
              <a:miter lim="800000"/>
              <a:headEnd type="none" w="sm" len="sm"/>
              <a:tailEnd type="none" w="sm" len="sm"/>
            </a:ln>
          </p:spPr>
          <p:txBody>
            <a:bodyPr>
              <a:spAutoFit/>
            </a:bodyPr>
            <a:lstStyle/>
            <a:p>
              <a:r>
                <a:rPr lang="en-US" sz="1800" b="1" dirty="0">
                  <a:latin typeface="+mn-lt"/>
                </a:rPr>
                <a:t>Iterate</a:t>
              </a:r>
            </a:p>
          </p:txBody>
        </p:sp>
        <p:sp>
          <p:nvSpPr>
            <p:cNvPr id="17420" name="Text Box 25"/>
            <p:cNvSpPr txBox="1">
              <a:spLocks noChangeArrowheads="1"/>
            </p:cNvSpPr>
            <p:nvPr/>
          </p:nvSpPr>
          <p:spPr bwMode="auto">
            <a:xfrm>
              <a:off x="5257800" y="2514600"/>
              <a:ext cx="3886200" cy="830997"/>
            </a:xfrm>
            <a:prstGeom prst="rect">
              <a:avLst/>
            </a:prstGeom>
            <a:noFill/>
            <a:ln w="12700">
              <a:noFill/>
              <a:miter lim="800000"/>
              <a:headEnd type="none" w="sm" len="sm"/>
              <a:tailEnd type="none" w="sm" len="sm"/>
            </a:ln>
          </p:spPr>
          <p:txBody>
            <a:bodyPr wrap="square">
              <a:spAutoFit/>
            </a:bodyPr>
            <a:lstStyle/>
            <a:p>
              <a:r>
                <a:rPr lang="en-US" b="1" i="1" dirty="0">
                  <a:solidFill>
                    <a:schemeClr val="accent2"/>
                  </a:solidFill>
                  <a:latin typeface="+mn-lt"/>
                </a:rPr>
                <a:t>  </a:t>
              </a:r>
              <a:r>
                <a:rPr lang="en-US" b="1" i="1" dirty="0">
                  <a:solidFill>
                    <a:srgbClr val="C00000"/>
                  </a:solidFill>
                  <a:latin typeface="+mn-lt"/>
                  <a:ea typeface="+mj-ea"/>
                  <a:cs typeface="+mj-cs"/>
                </a:rPr>
                <a:t>Understand</a:t>
              </a:r>
            </a:p>
            <a:p>
              <a:r>
                <a:rPr lang="en-US" b="1" i="1" dirty="0">
                  <a:solidFill>
                    <a:srgbClr val="C00000"/>
                  </a:solidFill>
                  <a:latin typeface="+mn-lt"/>
                  <a:ea typeface="+mj-ea"/>
                  <a:cs typeface="+mj-cs"/>
                </a:rPr>
                <a:t>      Business Context</a:t>
              </a:r>
            </a:p>
          </p:txBody>
        </p:sp>
      </p:grpSp>
      <p:sp>
        <p:nvSpPr>
          <p:cNvPr id="15" name="Date Placeholder 3"/>
          <p:cNvSpPr>
            <a:spLocks noGrp="1"/>
          </p:cNvSpPr>
          <p:nvPr>
            <p:ph type="dt" sz="half" idx="10"/>
          </p:nvPr>
        </p:nvSpPr>
        <p:spPr>
          <a:xfrm>
            <a:off x="457200" y="6384925"/>
            <a:ext cx="3048000" cy="473075"/>
          </a:xfrm>
        </p:spPr>
        <p:txBody>
          <a:bodyPr/>
          <a:lstStyle/>
          <a:p>
            <a:pPr>
              <a:defRPr/>
            </a:pPr>
            <a:r>
              <a:rPr lang="en-US" sz="1000" dirty="0">
                <a:solidFill>
                  <a:srgbClr val="000000"/>
                </a:solidFill>
                <a:latin typeface="+mn-lt"/>
              </a:rPr>
              <a:t>Reproduction not allowed without permission</a:t>
            </a:r>
          </a:p>
          <a:p>
            <a:pPr>
              <a:defRPr/>
            </a:pPr>
            <a:endParaRPr lang="en-US" sz="1000" dirty="0">
              <a:solidFill>
                <a:srgbClr val="000000"/>
              </a:solidFill>
              <a:latin typeface="+mn-lt"/>
            </a:endParaRPr>
          </a:p>
        </p:txBody>
      </p:sp>
      <p:sp>
        <p:nvSpPr>
          <p:cNvPr id="16" name="Slide Number Placeholder 3"/>
          <p:cNvSpPr>
            <a:spLocks noGrp="1"/>
          </p:cNvSpPr>
          <p:nvPr>
            <p:ph type="sldNum" sz="quarter" idx="12"/>
          </p:nvPr>
        </p:nvSpPr>
        <p:spPr>
          <a:xfrm>
            <a:off x="8543278" y="6356350"/>
            <a:ext cx="561975" cy="365125"/>
          </a:xfrm>
        </p:spPr>
        <p:txBody>
          <a:bodyPr/>
          <a:lstStyle/>
          <a:p>
            <a:pPr>
              <a:defRPr/>
            </a:pPr>
            <a:r>
              <a:rPr lang="en-US" dirty="0">
                <a:solidFill>
                  <a:srgbClr val="000000"/>
                </a:solidFill>
                <a:latin typeface="+mn-lt"/>
              </a:rPr>
              <a:t> </a:t>
            </a:r>
            <a:fld id="{3BD48F26-BDF2-4463-BD4A-E53E3FE7B137}" type="slidenum">
              <a:rPr lang="en-US" smtClean="0">
                <a:solidFill>
                  <a:srgbClr val="000000"/>
                </a:solidFill>
                <a:latin typeface="+mn-lt"/>
              </a:rPr>
              <a:pPr>
                <a:defRPr/>
              </a:pPr>
              <a:t>8</a:t>
            </a:fld>
            <a:endParaRPr lang="en-US" dirty="0">
              <a:solidFill>
                <a:srgbClr val="000000"/>
              </a:solidFill>
              <a:latin typeface="+mn-lt"/>
            </a:endParaRPr>
          </a:p>
        </p:txBody>
      </p:sp>
      <p:grpSp>
        <p:nvGrpSpPr>
          <p:cNvPr id="18" name="Group 17"/>
          <p:cNvGrpSpPr/>
          <p:nvPr/>
        </p:nvGrpSpPr>
        <p:grpSpPr>
          <a:xfrm>
            <a:off x="7543800" y="6248400"/>
            <a:ext cx="1257300" cy="388937"/>
            <a:chOff x="7686675" y="6392863"/>
            <a:chExt cx="1257300" cy="388937"/>
          </a:xfrm>
        </p:grpSpPr>
        <p:pic>
          <p:nvPicPr>
            <p:cNvPr id="19" name="Picture 16" descr="C:\Solutions\Artwork\Chglogo.tif"/>
            <p:cNvPicPr>
              <a:picLocks noChangeAspect="1" noChangeArrowheads="1"/>
            </p:cNvPicPr>
            <p:nvPr/>
          </p:nvPicPr>
          <p:blipFill>
            <a:blip r:embed="rId4"/>
            <a:srcRect/>
            <a:stretch>
              <a:fillRect/>
            </a:stretch>
          </p:blipFill>
          <p:spPr bwMode="auto">
            <a:xfrm>
              <a:off x="7686675" y="6392863"/>
              <a:ext cx="327025" cy="388937"/>
            </a:xfrm>
            <a:prstGeom prst="rect">
              <a:avLst/>
            </a:prstGeom>
            <a:noFill/>
          </p:spPr>
        </p:pic>
        <p:pic>
          <p:nvPicPr>
            <p:cNvPr id="20" name="Picture 17" descr="C:\Solutions\Artwork\Solured.jpg"/>
            <p:cNvPicPr>
              <a:picLocks noChangeAspect="1" noChangeArrowheads="1"/>
            </p:cNvPicPr>
            <p:nvPr/>
          </p:nvPicPr>
          <p:blipFill>
            <a:blip r:embed="rId5"/>
            <a:srcRect/>
            <a:stretch>
              <a:fillRect/>
            </a:stretch>
          </p:blipFill>
          <p:spPr bwMode="auto">
            <a:xfrm rot="10800000" flipH="1" flipV="1">
              <a:off x="8013700" y="6392863"/>
              <a:ext cx="930275" cy="85725"/>
            </a:xfrm>
            <a:prstGeom prst="rect">
              <a:avLst/>
            </a:prstGeom>
            <a:noFill/>
          </p:spPr>
        </p:pic>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13621</TotalTime>
  <Pages>9</Pages>
  <Words>3420</Words>
  <Application>Microsoft Macintosh PowerPoint</Application>
  <PresentationFormat>On-screen Show (4:3)</PresentationFormat>
  <Paragraphs>609</Paragraphs>
  <Slides>34</Slides>
  <Notes>25</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Arial</vt:lpstr>
      <vt:lpstr>Calibri</vt:lpstr>
      <vt:lpstr>Cambria</vt:lpstr>
      <vt:lpstr>Century Gothic</vt:lpstr>
      <vt:lpstr>Courier New</vt:lpstr>
      <vt:lpstr>Lucida Grande</vt:lpstr>
      <vt:lpstr>Palatino Linotype</vt:lpstr>
      <vt:lpstr>Tahoma</vt:lpstr>
      <vt:lpstr>Times</vt:lpstr>
      <vt:lpstr>Times New Roman</vt:lpstr>
      <vt:lpstr>Wingdings</vt:lpstr>
      <vt:lpstr>Executive</vt:lpstr>
      <vt:lpstr>Document</vt:lpstr>
      <vt:lpstr> Designing for Agility™  ODC Webinar – October 16, 2019 </vt:lpstr>
      <vt:lpstr>Objectives</vt:lpstr>
      <vt:lpstr>Client Engagements</vt:lpstr>
      <vt:lpstr>What is Organizational Agility?</vt:lpstr>
      <vt:lpstr>Organizations Require Both Optimization And Adaptive Capabilities</vt:lpstr>
      <vt:lpstr>Organizations Require Both Optimization And Adaptive Capabilities</vt:lpstr>
      <vt:lpstr>The Ambidextrous Solution</vt:lpstr>
      <vt:lpstr>Agile Organization Design Process Model </vt:lpstr>
      <vt:lpstr> Designing for Agility™ Step 2: Understand the Business Context </vt:lpstr>
      <vt:lpstr>Basic Elements of Business Context</vt:lpstr>
      <vt:lpstr>Statement of Strategic Intent (SSI)</vt:lpstr>
      <vt:lpstr>Statement of Strategic Intent: Edward Jones </vt:lpstr>
      <vt:lpstr>Design Criteria</vt:lpstr>
      <vt:lpstr>Design Criteria – A Key Output</vt:lpstr>
      <vt:lpstr>PowerPoint Presentation</vt:lpstr>
      <vt:lpstr>SSI and Design Criteria – Technology Company</vt:lpstr>
      <vt:lpstr>PowerPoint Presentation</vt:lpstr>
      <vt:lpstr>PowerPoint Presentation</vt:lpstr>
      <vt:lpstr> Designing for Agility™ Step 4: Creating a Detailed Design </vt:lpstr>
      <vt:lpstr>Organizations as Systems</vt:lpstr>
      <vt:lpstr>Detailed Design Deliverables</vt:lpstr>
      <vt:lpstr>Detailed Design Process</vt:lpstr>
      <vt:lpstr>Understanding Core Business Process…</vt:lpstr>
      <vt:lpstr>Identify Disconnects in the Process</vt:lpstr>
      <vt:lpstr>Clarify the Critical Few Disconnects</vt:lpstr>
      <vt:lpstr>Detailed Design – Roles</vt:lpstr>
      <vt:lpstr>CAIRO Responsibility Charting</vt:lpstr>
      <vt:lpstr>Some Tools for Information/Process Flow</vt:lpstr>
      <vt:lpstr>All Organizations Require Integrative Mechanisms</vt:lpstr>
      <vt:lpstr> Designing for Agility™ Step 5: Aligning the Design Elements </vt:lpstr>
      <vt:lpstr>Organization Alignment Model</vt:lpstr>
      <vt:lpstr>Organization Alignment Case</vt:lpstr>
      <vt:lpstr>Organizations Require Both Optimization And Adaptive Capabilities</vt:lpstr>
      <vt:lpstr>Deliberations Form the Core of Adaptive Structures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TUNING/FOLLOW/UP</dc:title>
  <dc:creator>DENNIS ORR</dc:creator>
  <cp:lastModifiedBy>Microsoft Office User</cp:lastModifiedBy>
  <cp:revision>327</cp:revision>
  <cp:lastPrinted>2011-10-31T11:32:39Z</cp:lastPrinted>
  <dcterms:created xsi:type="dcterms:W3CDTF">2015-03-23T15:39:44Z</dcterms:created>
  <dcterms:modified xsi:type="dcterms:W3CDTF">2019-10-15T14:52:57Z</dcterms:modified>
</cp:coreProperties>
</file>